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handoutMasterIdLst>
    <p:handoutMasterId r:id="rId15"/>
  </p:handoutMasterIdLst>
  <p:sldIdLst>
    <p:sldId id="258" r:id="rId2"/>
    <p:sldId id="260" r:id="rId3"/>
    <p:sldId id="270" r:id="rId4"/>
    <p:sldId id="271" r:id="rId5"/>
    <p:sldId id="277" r:id="rId6"/>
    <p:sldId id="262" r:id="rId7"/>
    <p:sldId id="272" r:id="rId8"/>
    <p:sldId id="273" r:id="rId9"/>
    <p:sldId id="274" r:id="rId10"/>
    <p:sldId id="275" r:id="rId11"/>
    <p:sldId id="276" r:id="rId12"/>
    <p:sldId id="264" r:id="rId13"/>
  </p:sldIdLst>
  <p:sldSz cx="12192000" cy="6858000"/>
  <p:notesSz cx="6858000" cy="9144000"/>
  <p:defaultTextStyle>
    <a:defPPr rtl="0"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DC23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3B4B98B0-60AC-42C2-AFA5-B58CD77FA1E5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81" autoAdjust="0"/>
    <p:restoredTop sz="94660"/>
  </p:normalViewPr>
  <p:slideViewPr>
    <p:cSldViewPr snapToGrid="0">
      <p:cViewPr varScale="1">
        <p:scale>
          <a:sx n="103" d="100"/>
          <a:sy n="103" d="100"/>
        </p:scale>
        <p:origin x="150" y="3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99" d="100"/>
          <a:sy n="99" d="100"/>
        </p:scale>
        <p:origin x="2820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20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F63AC701-27D8-463D-95F0-15B8B32542FE}" type="datetime1">
              <a:rPr lang="zh-CN" altLang="en-US" smtClean="0">
                <a:latin typeface="微软雅黑" panose="020B0503020204020204" pitchFamily="34" charset="-122"/>
                <a:ea typeface="微软雅黑" panose="020B0503020204020204" pitchFamily="34" charset="-122"/>
              </a:rPr>
              <a:pPr rtl="0"/>
              <a:t>2017/11/27</a:t>
            </a:fld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B2977E94-A6AB-4E02-8E43-E89F9CF4757F}" type="slidenum">
              <a:rPr lang="en-US" altLang="zh-CN" smtClean="0">
                <a:latin typeface="微软雅黑" panose="020B0503020204020204" pitchFamily="34" charset="-122"/>
                <a:ea typeface="微软雅黑" panose="020B0503020204020204" pitchFamily="34" charset="-122"/>
              </a:rPr>
              <a:pPr rtl="0"/>
              <a:t>‹#›</a:t>
            </a:fld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154258384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fld id="{6569B1B7-5130-4E54-BCB3-799656313485}" type="datetime1">
              <a:rPr lang="zh-CN" altLang="en-US" smtClean="0"/>
              <a:pPr/>
              <a:t>2017/11/27</a:t>
            </a:fld>
            <a:endParaRPr lang="zh-CN" altLang="en-US" dirty="0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zh-CN" altLang="en-US" dirty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zh-CN" altLang="en-US" dirty="0"/>
              <a:t>单击此处编辑母版文本样式</a:t>
            </a:r>
          </a:p>
          <a:p>
            <a:pPr lvl="1" rtl="0"/>
            <a:r>
              <a:rPr lang="zh-CN" altLang="en-US" dirty="0"/>
              <a:t>第二级</a:t>
            </a:r>
          </a:p>
          <a:p>
            <a:pPr lvl="2" rtl="0"/>
            <a:r>
              <a:rPr lang="zh-CN" altLang="en-US" dirty="0"/>
              <a:t>第三级</a:t>
            </a:r>
          </a:p>
          <a:p>
            <a:pPr lvl="3" rtl="0"/>
            <a:r>
              <a:rPr lang="zh-CN" altLang="en-US" dirty="0"/>
              <a:t>第四级</a:t>
            </a:r>
          </a:p>
          <a:p>
            <a:pPr lvl="4" rtl="0"/>
            <a:r>
              <a:rPr lang="zh-CN" altLang="en-US" dirty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fld id="{DED491D0-8E1B-49C7-849B-A28568D94497}" type="slidenum">
              <a:rPr lang="en-US" altLang="zh-CN" smtClean="0"/>
              <a:pPr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726325886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微软雅黑" panose="020B0503020204020204" pitchFamily="34" charset="-122"/>
        <a:ea typeface="微软雅黑" panose="020B0503020204020204" pitchFamily="34" charset="-122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微软雅黑" panose="020B0503020204020204" pitchFamily="34" charset="-122"/>
        <a:ea typeface="微软雅黑" panose="020B0503020204020204" pitchFamily="34" charset="-122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微软雅黑" panose="020B0503020204020204" pitchFamily="34" charset="-122"/>
        <a:ea typeface="微软雅黑" panose="020B0503020204020204" pitchFamily="34" charset="-122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微软雅黑" panose="020B0503020204020204" pitchFamily="34" charset="-122"/>
        <a:ea typeface="微软雅黑" panose="020B0503020204020204" pitchFamily="34" charset="-122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微软雅黑" panose="020B0503020204020204" pitchFamily="34" charset="-122"/>
        <a:ea typeface="微软雅黑" panose="020B0503020204020204" pitchFamily="34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DED491D0-8E1B-49C7-849B-A28568D94497}" type="slidenum">
              <a:rPr lang="en-US" altLang="zh-CN" smtClean="0"/>
              <a:pPr rtl="0"/>
              <a:t>1</a:t>
            </a:fld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316709182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DED491D0-8E1B-49C7-849B-A28568D94497}" type="slidenum">
              <a:rPr lang="en-US" altLang="zh-CN" smtClean="0"/>
              <a:pPr rtl="0"/>
              <a:t>2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10414896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DED491D0-8E1B-49C7-849B-A28568D94497}" type="slidenum">
              <a:rPr lang="en-US" altLang="zh-CN" smtClean="0"/>
              <a:pPr rtl="0"/>
              <a:t>3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205118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DED491D0-8E1B-49C7-849B-A28568D94497}" type="slidenum">
              <a:rPr lang="en-US" altLang="zh-CN" smtClean="0"/>
              <a:pPr rtl="0"/>
              <a:t>4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0553802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DED491D0-8E1B-49C7-849B-A28568D94497}" type="slidenum">
              <a:rPr lang="en-US" altLang="zh-CN" smtClean="0"/>
              <a:pPr rtl="0"/>
              <a:t>5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49680024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DED491D0-8E1B-49C7-849B-A28568D94497}" type="slidenum">
              <a:rPr lang="en-US" altLang="zh-CN" smtClean="0"/>
              <a:pPr rtl="0"/>
              <a:t>6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903597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DED491D0-8E1B-49C7-849B-A28568D94497}" type="slidenum">
              <a:rPr lang="en-US" altLang="zh-CN" smtClean="0"/>
              <a:pPr rtl="0"/>
              <a:t>7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96747936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DED491D0-8E1B-49C7-849B-A28568D94497}" type="slidenum">
              <a:rPr lang="en-US" altLang="zh-CN" smtClean="0"/>
              <a:pPr rtl="0"/>
              <a:t>8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20908147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DED491D0-8E1B-49C7-849B-A28568D94497}" type="slidenum">
              <a:rPr lang="en-US" altLang="zh-CN" smtClean="0"/>
              <a:pPr rtl="0"/>
              <a:t>9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87267263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DED491D0-8E1B-49C7-849B-A28568D94497}" type="slidenum">
              <a:rPr lang="en-US" altLang="zh-CN" smtClean="0"/>
              <a:pPr rtl="0"/>
              <a:t>10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55151940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DED491D0-8E1B-49C7-849B-A28568D94497}" type="slidenum">
              <a:rPr lang="en-US" altLang="zh-CN" smtClean="0"/>
              <a:pPr rtl="0"/>
              <a:t>11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72364109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DED491D0-8E1B-49C7-849B-A28568D94497}" type="slidenum">
              <a:rPr lang="en-US" altLang="zh-CN" smtClean="0"/>
              <a:pPr rtl="0"/>
              <a:t>12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9803686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标题幻灯片">
    <p:bg bwMode="invGray"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2832533" y="1371600"/>
            <a:ext cx="9359467" cy="2971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2832533" y="4462272"/>
            <a:ext cx="9359467" cy="103327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ctrTitle"/>
          </p:nvPr>
        </p:nvSpPr>
        <p:spPr bwMode="black">
          <a:xfrm>
            <a:off x="3175199" y="1943842"/>
            <a:ext cx="8500062" cy="2387600"/>
          </a:xfrm>
        </p:spPr>
        <p:txBody>
          <a:bodyPr rtlCol="0" anchor="b"/>
          <a:lstStyle>
            <a:lvl1pPr algn="l">
              <a:lnSpc>
                <a:spcPct val="90000"/>
              </a:lnSpc>
              <a:defRPr sz="6000" b="1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rtl="0"/>
            <a:r>
              <a:rPr lang="zh-CN" altLang="en-US"/>
              <a:t>单击此处编辑母版标题样式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3175199" y="4538659"/>
            <a:ext cx="8500062" cy="865321"/>
          </a:xfrm>
        </p:spPr>
        <p:txBody>
          <a:bodyPr rtlCol="0"/>
          <a:lstStyle>
            <a:lvl1pPr marL="0" indent="0" algn="l">
              <a:spcBef>
                <a:spcPts val="0"/>
              </a:spcBef>
              <a:buNone/>
              <a:defRPr sz="24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zh-CN" altLang="en-US"/>
              <a:t>单击此处编辑母版副标题样式</a:t>
            </a:r>
            <a:endParaRPr lang="zh-CN" altLang="en-US" dirty="0"/>
          </a:p>
        </p:txBody>
      </p:sp>
      <p:sp>
        <p:nvSpPr>
          <p:cNvPr id="11" name="日期占位符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schemeClr val="bg2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fld id="{C8DBC65E-1F61-470A-9CB6-E75D82005995}" type="datetime1">
              <a:rPr lang="zh-CN" altLang="en-US" smtClean="0"/>
              <a:pPr/>
              <a:t>2017/11/27</a:t>
            </a:fld>
            <a:endParaRPr lang="zh-CN" altLang="en-US" dirty="0"/>
          </a:p>
        </p:txBody>
      </p:sp>
      <p:sp>
        <p:nvSpPr>
          <p:cNvPr id="12" name="页脚占位符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schemeClr val="bg2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13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bg2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fld id="{BD266BE7-899D-4075-917F-DBDE33B6B692}" type="slidenum">
              <a:rPr lang="en-US" altLang="zh-CN" smtClean="0"/>
              <a:pPr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0475499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zh-CN" altLang="en-US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lvl="0" rtl="0"/>
            <a:r>
              <a:rPr lang="zh-CN" altLang="en-US"/>
              <a:t>编辑母版文本样式</a:t>
            </a:r>
          </a:p>
          <a:p>
            <a:pPr lvl="1" rtl="0"/>
            <a:r>
              <a:rPr lang="zh-CN" altLang="en-US"/>
              <a:t>第二级</a:t>
            </a:r>
          </a:p>
          <a:p>
            <a:pPr lvl="2" rtl="0"/>
            <a:r>
              <a:rPr lang="zh-CN" altLang="en-US"/>
              <a:t>第三级</a:t>
            </a:r>
          </a:p>
          <a:p>
            <a:pPr lvl="3" rtl="0"/>
            <a:r>
              <a:rPr lang="zh-CN" altLang="en-US"/>
              <a:t>第四级</a:t>
            </a:r>
          </a:p>
          <a:p>
            <a:pPr lvl="4" rtl="0"/>
            <a:r>
              <a:rPr lang="zh-CN" altLang="en-US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FD58272A-3F40-46EC-ACA6-70669E801A69}" type="datetime1">
              <a:rPr lang="zh-CN" altLang="en-US" smtClean="0"/>
              <a:pPr rtl="0"/>
              <a:t>2017/11/27</a:t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BD266BE7-899D-4075-917F-DBDE33B6B692}" type="slidenum">
              <a:rPr lang="en-US" altLang="zh-CN" smtClean="0"/>
              <a:pPr rtl="0"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5413334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节标题">
    <p:bg bwMode="invGray"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3502152" y="-20637"/>
            <a:ext cx="7315200" cy="4343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3502152" y="4462272"/>
            <a:ext cx="7315200" cy="171907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 bwMode="black">
          <a:xfrm>
            <a:off x="3838015" y="658346"/>
            <a:ext cx="6597464" cy="3664417"/>
          </a:xfrm>
        </p:spPr>
        <p:txBody>
          <a:bodyPr rtlCol="0" anchor="b">
            <a:normAutofit/>
          </a:bodyPr>
          <a:lstStyle>
            <a:lvl1pPr>
              <a:lnSpc>
                <a:spcPct val="90000"/>
              </a:lnSpc>
              <a:defRPr sz="5000" b="1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rtl="0"/>
            <a:r>
              <a:rPr lang="zh-CN" altLang="en-US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3838014" y="4589463"/>
            <a:ext cx="6597465" cy="1500187"/>
          </a:xfrm>
        </p:spPr>
        <p:txBody>
          <a:bodyPr rtlCol="0"/>
          <a:lstStyle>
            <a:lvl1pPr marL="0" indent="0">
              <a:spcBef>
                <a:spcPts val="0"/>
              </a:spcBef>
              <a:buNone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schemeClr val="bg2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fld id="{E0356303-B561-4B81-A0E6-80FC4542CDC4}" type="datetime1">
              <a:rPr lang="zh-CN" altLang="en-US" smtClean="0"/>
              <a:pPr/>
              <a:t>2017/11/27</a:t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schemeClr val="bg2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bg2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fld id="{BD266BE7-899D-4075-917F-DBDE33B6B692}" type="slidenum">
              <a:rPr lang="en-US" altLang="zh-CN" smtClean="0"/>
              <a:pPr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2824528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zh-CN" altLang="en-US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1280160" y="2194560"/>
            <a:ext cx="4489704" cy="3986784"/>
          </a:xfrm>
        </p:spPr>
        <p:txBody>
          <a:bodyPr rtlCol="0"/>
          <a:lstStyle/>
          <a:p>
            <a:pPr lvl="0" rtl="0"/>
            <a:r>
              <a:rPr lang="zh-CN" altLang="en-US"/>
              <a:t>编辑母版文本样式</a:t>
            </a:r>
          </a:p>
          <a:p>
            <a:pPr lvl="1" rtl="0"/>
            <a:r>
              <a:rPr lang="zh-CN" altLang="en-US"/>
              <a:t>第二级</a:t>
            </a:r>
          </a:p>
          <a:p>
            <a:pPr lvl="2" rtl="0"/>
            <a:r>
              <a:rPr lang="zh-CN" altLang="en-US"/>
              <a:t>第三级</a:t>
            </a:r>
          </a:p>
          <a:p>
            <a:pPr lvl="3" rtl="0"/>
            <a:r>
              <a:rPr lang="zh-CN" altLang="en-US"/>
              <a:t>第四级</a:t>
            </a:r>
          </a:p>
          <a:p>
            <a:pPr lvl="4" rtl="0"/>
            <a:r>
              <a:rPr lang="zh-CN" altLang="en-US"/>
              <a:t>第五级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415368" y="2194560"/>
            <a:ext cx="4493424" cy="3986784"/>
          </a:xfrm>
        </p:spPr>
        <p:txBody>
          <a:bodyPr rtlCol="0"/>
          <a:lstStyle/>
          <a:p>
            <a:pPr lvl="0" rtl="0"/>
            <a:r>
              <a:rPr lang="zh-CN" altLang="en-US"/>
              <a:t>编辑母版文本样式</a:t>
            </a:r>
          </a:p>
          <a:p>
            <a:pPr lvl="1" rtl="0"/>
            <a:r>
              <a:rPr lang="zh-CN" altLang="en-US"/>
              <a:t>第二级</a:t>
            </a:r>
          </a:p>
          <a:p>
            <a:pPr lvl="2" rtl="0"/>
            <a:r>
              <a:rPr lang="zh-CN" altLang="en-US"/>
              <a:t>第三级</a:t>
            </a:r>
          </a:p>
          <a:p>
            <a:pPr lvl="3" rtl="0"/>
            <a:r>
              <a:rPr lang="zh-CN" altLang="en-US"/>
              <a:t>第四级</a:t>
            </a:r>
          </a:p>
          <a:p>
            <a:pPr lvl="4" rtl="0"/>
            <a:r>
              <a:rPr lang="zh-CN" altLang="en-US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25456D7C-88E2-4D62-AE60-29D8268EBD3A}" type="datetime1">
              <a:rPr lang="zh-CN" altLang="en-US" smtClean="0"/>
              <a:pPr rtl="0"/>
              <a:t>2017/11/27</a:t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BD266BE7-899D-4075-917F-DBDE33B6B692}" type="slidenum">
              <a:rPr lang="en-US" altLang="zh-CN" smtClean="0"/>
              <a:pPr rtl="0"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2010400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zh-CN" altLang="en-US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1280160" y="1828456"/>
            <a:ext cx="4489704" cy="830695"/>
          </a:xfrm>
        </p:spPr>
        <p:txBody>
          <a:bodyPr rtlCol="0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1280160" y="2743194"/>
            <a:ext cx="4489704" cy="3433769"/>
          </a:xfrm>
        </p:spPr>
        <p:txBody>
          <a:bodyPr rtlCol="0"/>
          <a:lstStyle/>
          <a:p>
            <a:pPr lvl="0" rtl="0"/>
            <a:r>
              <a:rPr lang="zh-CN" altLang="en-US"/>
              <a:t>编辑母版文本样式</a:t>
            </a:r>
          </a:p>
          <a:p>
            <a:pPr lvl="1" rtl="0"/>
            <a:r>
              <a:rPr lang="zh-CN" altLang="en-US"/>
              <a:t>第二级</a:t>
            </a:r>
          </a:p>
          <a:p>
            <a:pPr lvl="2" rtl="0"/>
            <a:r>
              <a:rPr lang="zh-CN" altLang="en-US"/>
              <a:t>第三级</a:t>
            </a:r>
          </a:p>
          <a:p>
            <a:pPr lvl="3" rtl="0"/>
            <a:r>
              <a:rPr lang="zh-CN" altLang="en-US"/>
              <a:t>第四级</a:t>
            </a:r>
          </a:p>
          <a:p>
            <a:pPr lvl="4" rtl="0"/>
            <a:r>
              <a:rPr lang="zh-CN" altLang="en-US"/>
              <a:t>第五级</a:t>
            </a:r>
            <a:endParaRPr lang="zh-CN" alt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419088" y="1828456"/>
            <a:ext cx="4489704" cy="830695"/>
          </a:xfrm>
        </p:spPr>
        <p:txBody>
          <a:bodyPr rtlCol="0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419088" y="2743194"/>
            <a:ext cx="4489704" cy="3433769"/>
          </a:xfrm>
        </p:spPr>
        <p:txBody>
          <a:bodyPr rtlCol="0"/>
          <a:lstStyle/>
          <a:p>
            <a:pPr lvl="0" rtl="0"/>
            <a:r>
              <a:rPr lang="zh-CN" altLang="en-US"/>
              <a:t>编辑母版文本样式</a:t>
            </a:r>
          </a:p>
          <a:p>
            <a:pPr lvl="1" rtl="0"/>
            <a:r>
              <a:rPr lang="zh-CN" altLang="en-US"/>
              <a:t>第二级</a:t>
            </a:r>
          </a:p>
          <a:p>
            <a:pPr lvl="2" rtl="0"/>
            <a:r>
              <a:rPr lang="zh-CN" altLang="en-US"/>
              <a:t>第三级</a:t>
            </a:r>
          </a:p>
          <a:p>
            <a:pPr lvl="3" rtl="0"/>
            <a:r>
              <a:rPr lang="zh-CN" altLang="en-US"/>
              <a:t>第四级</a:t>
            </a:r>
          </a:p>
          <a:p>
            <a:pPr lvl="4" rtl="0"/>
            <a:r>
              <a:rPr lang="zh-CN" altLang="en-US"/>
              <a:t>第五级</a:t>
            </a:r>
            <a:endParaRPr lang="zh-CN" altLang="en-US" dirty="0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07EB2339-ABDC-476B-BD90-B2DFD73A7AD5}" type="datetime1">
              <a:rPr lang="zh-CN" altLang="en-US" smtClean="0"/>
              <a:pPr rtl="0"/>
              <a:t>2017/11/27</a:t>
            </a:fld>
            <a:endParaRPr lang="zh-CN" altLang="en-US" dirty="0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zh-CN" altLang="en-US" dirty="0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BD266BE7-899D-4075-917F-DBDE33B6B692}" type="slidenum">
              <a:rPr lang="en-US" altLang="zh-CN" smtClean="0"/>
              <a:pPr rtl="0"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2612869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zh-CN" altLang="en-US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C611C47-CDAD-4E4D-9A9A-8467648B26D4}" type="datetime1">
              <a:rPr lang="zh-CN" altLang="en-US" smtClean="0"/>
              <a:pPr rtl="0"/>
              <a:t>2017/11/27</a:t>
            </a:fld>
            <a:endParaRPr lang="zh-CN" altLang="en-US" dirty="0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BD266BE7-899D-4075-917F-DBDE33B6B692}" type="slidenum">
              <a:rPr lang="en-US" altLang="zh-CN" smtClean="0"/>
              <a:pPr rtl="0"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6416112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9665F84A-E83A-46A2-A5E5-11D5B48459CE}" type="datetime1">
              <a:rPr lang="zh-CN" altLang="en-US" smtClean="0"/>
              <a:pPr rtl="0"/>
              <a:t>2017/11/27</a:t>
            </a:fld>
            <a:endParaRPr lang="zh-CN" altLang="en-US" dirty="0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BD266BE7-899D-4075-917F-DBDE33B6B692}" type="slidenum">
              <a:rPr lang="en-US" altLang="zh-CN" smtClean="0"/>
              <a:pPr rtl="0"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8302962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题注的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 rtlCol="0" anchor="ctr">
            <a:normAutofit/>
          </a:bodyPr>
          <a:lstStyle>
            <a:lvl1pPr>
              <a:defRPr sz="3000"/>
            </a:lvl1pPr>
          </a:lstStyle>
          <a:p>
            <a:pPr rtl="0"/>
            <a:r>
              <a:rPr lang="zh-CN" altLang="en-US"/>
              <a:t>单击此处编辑母版标题样式</a:t>
            </a:r>
            <a:endParaRPr lang="zh-CN" altLang="en-US" dirty="0"/>
          </a:p>
        </p:txBody>
      </p:sp>
      <p:sp>
        <p:nvSpPr>
          <p:cNvPr id="4" name="文本占位符 2"/>
          <p:cNvSpPr>
            <a:spLocks noGrp="1"/>
          </p:cNvSpPr>
          <p:nvPr>
            <p:ph type="body" sz="half" idx="2"/>
          </p:nvPr>
        </p:nvSpPr>
        <p:spPr>
          <a:xfrm>
            <a:off x="1291818" y="2465294"/>
            <a:ext cx="3834874" cy="3711669"/>
          </a:xfrm>
        </p:spPr>
        <p:txBody>
          <a:bodyPr rtlCol="0">
            <a:normAutofit/>
          </a:bodyPr>
          <a:lstStyle>
            <a:lvl1pPr marL="0" indent="0">
              <a:spcBef>
                <a:spcPts val="1500"/>
              </a:spcBef>
              <a:buNone/>
              <a:defRPr sz="22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zh-CN" altLang="en-US"/>
              <a:t>编辑母版文本样式</a:t>
            </a:r>
          </a:p>
        </p:txBody>
      </p:sp>
      <p:sp>
        <p:nvSpPr>
          <p:cNvPr id="3" name="内容占位符 3"/>
          <p:cNvSpPr>
            <a:spLocks noGrp="1"/>
          </p:cNvSpPr>
          <p:nvPr>
            <p:ph idx="1"/>
          </p:nvPr>
        </p:nvSpPr>
        <p:spPr>
          <a:xfrm>
            <a:off x="5518897" y="2465294"/>
            <a:ext cx="5174504" cy="3711669"/>
          </a:xfrm>
        </p:spPr>
        <p:txBody>
          <a:bodyPr rtlCol="0">
            <a:normAutofit/>
          </a:bodyPr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zh-CN" altLang="en-US"/>
              <a:t>编辑母版文本样式</a:t>
            </a:r>
          </a:p>
          <a:p>
            <a:pPr lvl="1" rtl="0"/>
            <a:r>
              <a:rPr lang="zh-CN" altLang="en-US"/>
              <a:t>第二级</a:t>
            </a:r>
          </a:p>
          <a:p>
            <a:pPr lvl="2" rtl="0"/>
            <a:r>
              <a:rPr lang="zh-CN" altLang="en-US"/>
              <a:t>第三级</a:t>
            </a:r>
          </a:p>
          <a:p>
            <a:pPr lvl="3" rtl="0"/>
            <a:r>
              <a:rPr lang="zh-CN" altLang="en-US"/>
              <a:t>第四级</a:t>
            </a:r>
          </a:p>
          <a:p>
            <a:pPr lvl="4" rtl="0"/>
            <a:r>
              <a:rPr lang="zh-CN" altLang="en-US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C62C6475-9F21-40D0-915C-04280363E93C}" type="datetime1">
              <a:rPr lang="zh-CN" altLang="en-US" smtClean="0"/>
              <a:pPr rtl="0"/>
              <a:t>2017/11/27</a:t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BD266BE7-899D-4075-917F-DBDE33B6B692}" type="slidenum">
              <a:rPr lang="en-US" altLang="zh-CN" smtClean="0"/>
              <a:pPr rtl="0"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1147424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带题注的图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 rtlCol="0" anchor="ctr">
            <a:normAutofit/>
          </a:bodyPr>
          <a:lstStyle>
            <a:lvl1pPr>
              <a:defRPr sz="3000"/>
            </a:lvl1pPr>
          </a:lstStyle>
          <a:p>
            <a:pPr rtl="0"/>
            <a:r>
              <a:rPr lang="zh-CN" altLang="en-US"/>
              <a:t>单击此处编辑母版标题样式</a:t>
            </a:r>
            <a:endParaRPr lang="zh-CN" altLang="en-US" dirty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291819" y="2465293"/>
            <a:ext cx="3834874" cy="3711669"/>
          </a:xfrm>
        </p:spPr>
        <p:txBody>
          <a:bodyPr rtlCol="0">
            <a:normAutofit/>
          </a:bodyPr>
          <a:lstStyle>
            <a:lvl1pPr marL="0" indent="0">
              <a:buNone/>
              <a:defRPr sz="22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zh-CN" altLang="en-US"/>
              <a:t>编辑母版文本样式</a:t>
            </a:r>
          </a:p>
        </p:txBody>
      </p:sp>
      <p:sp>
        <p:nvSpPr>
          <p:cNvPr id="3" name="图片占位符 2" descr="为添加图像预留的空占位符。单击占位符，选择要添加的图像。"/>
          <p:cNvSpPr>
            <a:spLocks noGrp="1"/>
          </p:cNvSpPr>
          <p:nvPr>
            <p:ph type="pic" idx="1"/>
          </p:nvPr>
        </p:nvSpPr>
        <p:spPr>
          <a:xfrm>
            <a:off x="5518896" y="1828456"/>
            <a:ext cx="5389895" cy="5029544"/>
          </a:xfrm>
        </p:spPr>
        <p:txBody>
          <a:bodyPr tIns="1371600" rtlCol="0">
            <a:norm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zh-CN" altLang="en-US"/>
              <a:t>单击图标添加图片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FD8F86CD-34FE-491B-8D8D-EA0F47576F32}" type="datetime1">
              <a:rPr lang="zh-CN" altLang="en-US" smtClean="0"/>
              <a:pPr rtl="0"/>
              <a:t>2017/11/27</a:t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BD266BE7-899D-4075-917F-DBDE33B6B692}" type="slidenum">
              <a:rPr lang="en-US" altLang="zh-CN" smtClean="0"/>
              <a:pPr rtl="0"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1613664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zh-CN" altLang="en-US"/>
              <a:t>单击此处编辑母版标题样式</a:t>
            </a:r>
            <a:endParaRPr lang="zh-CN" altLang="en-US" dirty="0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 rtlCol="0"/>
          <a:lstStyle/>
          <a:p>
            <a:pPr lvl="0" rtl="0"/>
            <a:r>
              <a:rPr lang="zh-CN" altLang="en-US"/>
              <a:t>编辑母版文本样式</a:t>
            </a:r>
          </a:p>
          <a:p>
            <a:pPr lvl="1" rtl="0"/>
            <a:r>
              <a:rPr lang="zh-CN" altLang="en-US"/>
              <a:t>第二级</a:t>
            </a:r>
          </a:p>
          <a:p>
            <a:pPr lvl="2" rtl="0"/>
            <a:r>
              <a:rPr lang="zh-CN" altLang="en-US"/>
              <a:t>第三级</a:t>
            </a:r>
          </a:p>
          <a:p>
            <a:pPr lvl="3" rtl="0"/>
            <a:r>
              <a:rPr lang="zh-CN" altLang="en-US"/>
              <a:t>第四级</a:t>
            </a:r>
          </a:p>
          <a:p>
            <a:pPr lvl="4" rtl="0"/>
            <a:r>
              <a:rPr lang="zh-CN" altLang="en-US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3230E9FA-E751-4F48-819C-F9A99AD205F1}" type="datetime1">
              <a:rPr lang="zh-CN" altLang="en-US" smtClean="0"/>
              <a:pPr rtl="0"/>
              <a:t>2017/11/27</a:t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BD266BE7-899D-4075-917F-DBDE33B6B692}" type="slidenum">
              <a:rPr lang="en-US" altLang="zh-CN" smtClean="0"/>
              <a:pPr rtl="0"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6644058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/>
        </p:nvSpPr>
        <p:spPr>
          <a:xfrm rot="5400000">
            <a:off x="8267671" y="3370131"/>
            <a:ext cx="6858000" cy="11887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7" name="图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invGray">
          <a:xfrm rot="5400000">
            <a:off x="7523375" y="2743540"/>
            <a:ext cx="6857433" cy="1371487"/>
          </a:xfrm>
          <a:prstGeom prst="rect">
            <a:avLst/>
          </a:prstGeom>
        </p:spPr>
      </p:pic>
      <p:sp>
        <p:nvSpPr>
          <p:cNvPr id="2" name="垂直标题 1"/>
          <p:cNvSpPr>
            <a:spLocks noGrp="1"/>
          </p:cNvSpPr>
          <p:nvPr>
            <p:ph type="title" orient="vert"/>
          </p:nvPr>
        </p:nvSpPr>
        <p:spPr>
          <a:xfrm>
            <a:off x="10266348" y="462249"/>
            <a:ext cx="1370886" cy="5714714"/>
          </a:xfrm>
        </p:spPr>
        <p:txBody>
          <a:bodyPr vert="eaVert" rtlCol="0"/>
          <a:lstStyle>
            <a:lvl1pPr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rtl="0"/>
            <a:r>
              <a:rPr lang="zh-CN" altLang="en-US"/>
              <a:t>单击此处编辑母版标题样式</a:t>
            </a:r>
            <a:endParaRPr lang="zh-CN" altLang="en-US" dirty="0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378199" y="462249"/>
            <a:ext cx="9693088" cy="5714714"/>
          </a:xfrm>
        </p:spPr>
        <p:txBody>
          <a:bodyPr vert="eaVert" rtlCol="0"/>
          <a:lstStyle>
            <a:lvl1pPr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 rtl="0"/>
            <a:r>
              <a:rPr lang="zh-CN" altLang="en-US"/>
              <a:t>编辑母版文本样式</a:t>
            </a:r>
          </a:p>
          <a:p>
            <a:pPr lvl="1" rtl="0"/>
            <a:r>
              <a:rPr lang="zh-CN" altLang="en-US"/>
              <a:t>第二级</a:t>
            </a:r>
          </a:p>
          <a:p>
            <a:pPr lvl="2" rtl="0"/>
            <a:r>
              <a:rPr lang="zh-CN" altLang="en-US"/>
              <a:t>第三级</a:t>
            </a:r>
          </a:p>
          <a:p>
            <a:pPr lvl="3" rtl="0"/>
            <a:r>
              <a:rPr lang="zh-CN" altLang="en-US"/>
              <a:t>第四级</a:t>
            </a:r>
          </a:p>
          <a:p>
            <a:pPr lvl="4" rtl="0"/>
            <a:r>
              <a:rPr lang="zh-CN" altLang="en-US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378199" y="6356350"/>
            <a:ext cx="1971947" cy="365125"/>
          </a:xfrm>
        </p:spPr>
        <p:txBody>
          <a:bodyPr rtlCol="0"/>
          <a:lstStyle>
            <a:lvl1pPr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fld id="{03DF20B2-4A9A-45E9-A283-24B207D4A469}" type="datetime1">
              <a:rPr lang="zh-CN" altLang="en-US" smtClean="0"/>
              <a:pPr/>
              <a:t>2017/11/27</a:t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2382374" y="6356350"/>
            <a:ext cx="5687786" cy="365125"/>
          </a:xfrm>
        </p:spPr>
        <p:txBody>
          <a:bodyPr rtlCol="0"/>
          <a:lstStyle>
            <a:lvl1pPr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102389" y="6356350"/>
            <a:ext cx="1968898" cy="365125"/>
          </a:xfrm>
        </p:spPr>
        <p:txBody>
          <a:bodyPr rtlCol="0"/>
          <a:lstStyle>
            <a:lvl1pPr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fld id="{BD266BE7-899D-4075-917F-DBDE33B6B692}" type="slidenum">
              <a:rPr lang="en-US" altLang="zh-CN" smtClean="0"/>
              <a:pPr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0294111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0" y="347472"/>
            <a:ext cx="12188952" cy="11887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8" name="图 7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invGray">
          <a:xfrm>
            <a:off x="0" y="457200"/>
            <a:ext cx="12188952" cy="1371257"/>
          </a:xfrm>
          <a:prstGeom prst="rect">
            <a:avLst/>
          </a:prstGeom>
        </p:spPr>
      </p:pic>
      <p:sp>
        <p:nvSpPr>
          <p:cNvPr id="2" name="标题占位符 1"/>
          <p:cNvSpPr>
            <a:spLocks noGrp="1"/>
          </p:cNvSpPr>
          <p:nvPr>
            <p:ph type="title"/>
          </p:nvPr>
        </p:nvSpPr>
        <p:spPr bwMode="black">
          <a:xfrm>
            <a:off x="1280160" y="466343"/>
            <a:ext cx="9628632" cy="13621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1280160" y="2190749"/>
            <a:ext cx="9628632" cy="39862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zh-CN" altLang="en-US" dirty="0"/>
              <a:t>单击此处编辑母版文本样式</a:t>
            </a:r>
          </a:p>
          <a:p>
            <a:pPr lvl="1" rtl="0"/>
            <a:r>
              <a:rPr lang="zh-CN" altLang="en-US" dirty="0"/>
              <a:t>第二级</a:t>
            </a:r>
          </a:p>
          <a:p>
            <a:pPr lvl="2" rtl="0"/>
            <a:r>
              <a:rPr lang="zh-CN" altLang="en-US" dirty="0"/>
              <a:t>第三级</a:t>
            </a:r>
          </a:p>
          <a:p>
            <a:pPr lvl="3" rtl="0"/>
            <a:r>
              <a:rPr lang="zh-CN" altLang="en-US" dirty="0"/>
              <a:t>第四级</a:t>
            </a:r>
          </a:p>
          <a:p>
            <a:pPr lvl="4" rtl="0"/>
            <a:r>
              <a:rPr lang="zh-CN" altLang="en-US" dirty="0"/>
              <a:t>第五级</a:t>
            </a:r>
          </a:p>
          <a:p>
            <a:pPr lvl="5" rtl="0"/>
            <a:r>
              <a:rPr lang="zh-CN" altLang="en-US" dirty="0"/>
              <a:t>第六级</a:t>
            </a:r>
          </a:p>
          <a:p>
            <a:pPr lvl="6" rtl="0"/>
            <a:r>
              <a:rPr lang="zh-CN" altLang="en-US" dirty="0"/>
              <a:t>第七级</a:t>
            </a:r>
          </a:p>
          <a:p>
            <a:pPr lvl="7" rtl="0"/>
            <a:r>
              <a:rPr lang="zh-CN" altLang="en-US" dirty="0"/>
              <a:t>第八级</a:t>
            </a:r>
          </a:p>
          <a:p>
            <a:pPr lvl="8" rtl="0"/>
            <a:r>
              <a:rPr lang="zh-CN" altLang="en-US" dirty="0"/>
              <a:t>第九级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1280160" y="6356350"/>
            <a:ext cx="197194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fld id="{1BD676AE-0386-4991-94D7-85BDB586F352}" type="datetime1">
              <a:rPr lang="zh-CN" altLang="en-US" smtClean="0"/>
              <a:pPr/>
              <a:t>2017/11/27</a:t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252107" y="6356350"/>
            <a:ext cx="568778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939894" y="6356350"/>
            <a:ext cx="196889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fld id="{BD266BE7-899D-4075-917F-DBDE33B6B692}" type="slidenum">
              <a:rPr lang="en-US" altLang="zh-CN" smtClean="0"/>
              <a:pPr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8719210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lvl1pPr algn="l" defTabSz="914400" rtl="0" eaLnBrk="1" latinLnBrk="0" hangingPunct="1">
        <a:lnSpc>
          <a:spcPct val="95000"/>
        </a:lnSpc>
        <a:spcBef>
          <a:spcPct val="0"/>
        </a:spcBef>
        <a:buNone/>
        <a:defRPr sz="3000" kern="1200">
          <a:solidFill>
            <a:schemeClr val="bg1"/>
          </a:solidFill>
          <a:latin typeface="微软雅黑" panose="020B0503020204020204" pitchFamily="34" charset="-122"/>
          <a:ea typeface="微软雅黑" panose="020B0503020204020204" pitchFamily="34" charset="-122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500"/>
        </a:spcBef>
        <a:buFont typeface="Wingdings" panose="05000000000000000000" pitchFamily="2" charset="2"/>
        <a:buChar char="§"/>
        <a:defRPr sz="2200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3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300"/>
        </a:spcBef>
        <a:buFont typeface="Wingdings" panose="05000000000000000000" pitchFamily="2" charset="2"/>
        <a:buChar char="§"/>
        <a:defRPr sz="1800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0"/>
        </a:spcBef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0"/>
        </a:spcBef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100000"/>
        </a:lnSpc>
        <a:spcBef>
          <a:spcPts val="0"/>
        </a:spcBef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6pPr>
      <a:lvl7pPr marL="2971800" indent="-228600" algn="l" defTabSz="914400" rtl="0" eaLnBrk="1" latinLnBrk="0" hangingPunct="1">
        <a:lnSpc>
          <a:spcPct val="100000"/>
        </a:lnSpc>
        <a:spcBef>
          <a:spcPts val="0"/>
        </a:spcBef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7pPr>
      <a:lvl8pPr marL="3429000" indent="-228600" algn="l" defTabSz="914400" rtl="0" eaLnBrk="1" latinLnBrk="0" hangingPunct="1">
        <a:lnSpc>
          <a:spcPct val="100000"/>
        </a:lnSpc>
        <a:spcBef>
          <a:spcPts val="0"/>
        </a:spcBef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8pPr>
      <a:lvl9pPr marL="3886200" indent="-228600" algn="l" defTabSz="914400" rtl="0" eaLnBrk="1" latinLnBrk="0" hangingPunct="1">
        <a:lnSpc>
          <a:spcPct val="100000"/>
        </a:lnSpc>
        <a:spcBef>
          <a:spcPts val="0"/>
        </a:spcBef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8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 rtlCol="0"/>
          <a:lstStyle/>
          <a:p>
            <a:pPr rtl="0"/>
            <a:r>
              <a:rPr lang="zh-CN" altLang="en-US" dirty="0"/>
              <a:t>科学探究：物质的密度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/>
        <p:txBody>
          <a:bodyPr rtlCol="0"/>
          <a:lstStyle/>
          <a:p>
            <a:pPr rtl="0"/>
            <a:r>
              <a:rPr lang="zh-CN" altLang="en-US" dirty="0"/>
              <a:t>                    授课教师：杨鑫        指导教师：肖永琴   汪孝泉</a:t>
            </a:r>
          </a:p>
        </p:txBody>
      </p:sp>
    </p:spTree>
    <p:extLst>
      <p:ext uri="{BB962C8B-B14F-4D97-AF65-F5344CB8AC3E}">
        <p14:creationId xmlns:p14="http://schemas.microsoft.com/office/powerpoint/2010/main" val="17326983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标题 1"/>
          <p:cNvSpPr>
            <a:spLocks noGrp="1"/>
          </p:cNvSpPr>
          <p:nvPr>
            <p:ph type="title"/>
          </p:nvPr>
        </p:nvSpPr>
        <p:spPr>
          <a:xfrm>
            <a:off x="683009" y="466343"/>
            <a:ext cx="9628632" cy="1362113"/>
          </a:xfrm>
        </p:spPr>
        <p:txBody>
          <a:bodyPr rtlCol="0">
            <a:normAutofit/>
          </a:bodyPr>
          <a:lstStyle/>
          <a:p>
            <a:pPr rtl="0"/>
            <a:r>
              <a:rPr lang="zh-CN" altLang="en-US" sz="4000" dirty="0"/>
              <a:t>“这是什么物质？”</a:t>
            </a:r>
          </a:p>
        </p:txBody>
      </p:sp>
      <p:sp>
        <p:nvSpPr>
          <p:cNvPr id="14" name="内容占位符 2"/>
          <p:cNvSpPr>
            <a:spLocks noGrp="1"/>
          </p:cNvSpPr>
          <p:nvPr>
            <p:ph idx="1"/>
          </p:nvPr>
        </p:nvSpPr>
        <p:spPr>
          <a:xfrm>
            <a:off x="1012511" y="5247096"/>
            <a:ext cx="9823269" cy="1051451"/>
          </a:xfrm>
        </p:spPr>
        <p:txBody>
          <a:bodyPr rtlCol="0"/>
          <a:lstStyle/>
          <a:p>
            <a:pPr rtl="0"/>
            <a:r>
              <a:rPr lang="zh-CN" altLang="en-US" sz="2400" dirty="0"/>
              <a:t>有些物质我们可以通过它们的颜色、气味和味道这些特性来鉴别它们。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3B18A362-F85E-4D4B-AD6B-2FF894EF5FC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2309" y="1993878"/>
            <a:ext cx="4051300" cy="287024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4403556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标题 1"/>
          <p:cNvSpPr>
            <a:spLocks noGrp="1"/>
          </p:cNvSpPr>
          <p:nvPr>
            <p:ph type="title"/>
          </p:nvPr>
        </p:nvSpPr>
        <p:spPr>
          <a:xfrm>
            <a:off x="683009" y="466343"/>
            <a:ext cx="9628632" cy="1362113"/>
          </a:xfrm>
        </p:spPr>
        <p:txBody>
          <a:bodyPr rtlCol="0">
            <a:normAutofit/>
          </a:bodyPr>
          <a:lstStyle/>
          <a:p>
            <a:r>
              <a:rPr lang="zh-CN" altLang="en-US" sz="4000" dirty="0"/>
              <a:t>“这是什么物质？”</a:t>
            </a:r>
          </a:p>
        </p:txBody>
      </p:sp>
      <p:sp>
        <p:nvSpPr>
          <p:cNvPr id="14" name="内容占位符 2"/>
          <p:cNvSpPr>
            <a:spLocks noGrp="1"/>
          </p:cNvSpPr>
          <p:nvPr>
            <p:ph idx="1"/>
          </p:nvPr>
        </p:nvSpPr>
        <p:spPr>
          <a:xfrm>
            <a:off x="1018901" y="2055642"/>
            <a:ext cx="8722257" cy="905672"/>
          </a:xfrm>
        </p:spPr>
        <p:txBody>
          <a:bodyPr rtlCol="0"/>
          <a:lstStyle/>
          <a:p>
            <a:r>
              <a:rPr lang="zh-CN" altLang="en-US" sz="2400" dirty="0"/>
              <a:t>两个相同的盒子分别装满塑料块和铝块，哪个盒子装的是铝块？</a:t>
            </a:r>
          </a:p>
        </p:txBody>
      </p:sp>
      <p:sp>
        <p:nvSpPr>
          <p:cNvPr id="4" name="内容占位符 2">
            <a:extLst>
              <a:ext uri="{FF2B5EF4-FFF2-40B4-BE49-F238E27FC236}">
                <a16:creationId xmlns:a16="http://schemas.microsoft.com/office/drawing/2014/main" id="{F8771882-2CEC-4DCF-B3A2-F5DF72813513}"/>
              </a:ext>
            </a:extLst>
          </p:cNvPr>
          <p:cNvSpPr txBox="1">
            <a:spLocks/>
          </p:cNvSpPr>
          <p:nvPr/>
        </p:nvSpPr>
        <p:spPr>
          <a:xfrm>
            <a:off x="1018902" y="5246312"/>
            <a:ext cx="9823269" cy="105145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500"/>
              </a:spcBef>
              <a:buFont typeface="Wingdings" panose="05000000000000000000" pitchFamily="2" charset="2"/>
              <a:buChar char="§"/>
              <a:defRPr sz="22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9pPr>
          </a:lstStyle>
          <a:p>
            <a:r>
              <a:rPr lang="zh-CN" altLang="en-US" sz="2400" dirty="0"/>
              <a:t>质量是物质的特性吗，只通过质量能知道这是什么物质吗？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E52C04D1-30A2-4553-A093-43D723688EE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0987">
            <a:off x="2023638" y="2331174"/>
            <a:ext cx="3160101" cy="2549453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F0B71114-5A73-4348-9887-51BC464CE32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8439" y="2339946"/>
            <a:ext cx="3735599" cy="26393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28136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标题 1"/>
          <p:cNvSpPr>
            <a:spLocks noGrp="1"/>
          </p:cNvSpPr>
          <p:nvPr>
            <p:ph type="title"/>
          </p:nvPr>
        </p:nvSpPr>
        <p:spPr>
          <a:xfrm>
            <a:off x="683009" y="466343"/>
            <a:ext cx="9628632" cy="1362113"/>
          </a:xfrm>
        </p:spPr>
        <p:txBody>
          <a:bodyPr rtlCol="0">
            <a:normAutofit/>
          </a:bodyPr>
          <a:lstStyle/>
          <a:p>
            <a:r>
              <a:rPr lang="zh-CN" altLang="en-US" sz="4000" dirty="0"/>
              <a:t>“这是什么物质？”</a:t>
            </a:r>
          </a:p>
        </p:txBody>
      </p:sp>
      <p:sp>
        <p:nvSpPr>
          <p:cNvPr id="12" name="内容占位符 2"/>
          <p:cNvSpPr>
            <a:spLocks noGrp="1"/>
          </p:cNvSpPr>
          <p:nvPr>
            <p:ph idx="1"/>
          </p:nvPr>
        </p:nvSpPr>
        <p:spPr>
          <a:xfrm>
            <a:off x="1018902" y="2055642"/>
            <a:ext cx="8460658" cy="905672"/>
          </a:xfrm>
        </p:spPr>
        <p:txBody>
          <a:bodyPr rtlCol="0"/>
          <a:lstStyle/>
          <a:p>
            <a:r>
              <a:rPr lang="zh-CN" altLang="en-US" sz="2400" dirty="0"/>
              <a:t>两个相同的盒子分别装着塑料和铝块，哪个盒子装的是铝块？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C80F6565-FBD9-4666-875A-277B67AD9A9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415825">
            <a:off x="1528886" y="2655126"/>
            <a:ext cx="3483620" cy="2905876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8DBE9A4E-1729-4880-BE7C-41EB6697E71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8866">
            <a:off x="5915612" y="2417662"/>
            <a:ext cx="3432811" cy="2769466"/>
          </a:xfrm>
          <a:prstGeom prst="rect">
            <a:avLst/>
          </a:prstGeom>
        </p:spPr>
      </p:pic>
      <p:sp>
        <p:nvSpPr>
          <p:cNvPr id="9" name="内容占位符 2">
            <a:extLst>
              <a:ext uri="{FF2B5EF4-FFF2-40B4-BE49-F238E27FC236}">
                <a16:creationId xmlns:a16="http://schemas.microsoft.com/office/drawing/2014/main" id="{5B16B8A9-9796-4B44-8F9B-D5C7C778275E}"/>
              </a:ext>
            </a:extLst>
          </p:cNvPr>
          <p:cNvSpPr txBox="1">
            <a:spLocks/>
          </p:cNvSpPr>
          <p:nvPr/>
        </p:nvSpPr>
        <p:spPr>
          <a:xfrm>
            <a:off x="1018902" y="5305629"/>
            <a:ext cx="8460658" cy="9056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500"/>
              </a:spcBef>
              <a:buFont typeface="Wingdings" panose="05000000000000000000" pitchFamily="2" charset="2"/>
              <a:buChar char="§"/>
              <a:defRPr sz="22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9pPr>
          </a:lstStyle>
          <a:p>
            <a:r>
              <a:rPr lang="zh-CN" altLang="en-US" sz="2400" dirty="0"/>
              <a:t>为什么这时装铝块的盒子比装着塑料块的盒子质量小呢？</a:t>
            </a:r>
          </a:p>
        </p:txBody>
      </p:sp>
    </p:spTree>
    <p:extLst>
      <p:ext uri="{BB962C8B-B14F-4D97-AF65-F5344CB8AC3E}">
        <p14:creationId xmlns:p14="http://schemas.microsoft.com/office/powerpoint/2010/main" val="11536540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标题 1"/>
          <p:cNvSpPr>
            <a:spLocks noGrp="1"/>
          </p:cNvSpPr>
          <p:nvPr>
            <p:ph type="title"/>
          </p:nvPr>
        </p:nvSpPr>
        <p:spPr>
          <a:xfrm>
            <a:off x="683009" y="466343"/>
            <a:ext cx="9628632" cy="1362113"/>
          </a:xfrm>
        </p:spPr>
        <p:txBody>
          <a:bodyPr rtlCol="0">
            <a:normAutofit/>
          </a:bodyPr>
          <a:lstStyle/>
          <a:p>
            <a:r>
              <a:rPr lang="zh-CN" altLang="en-US" sz="4000" dirty="0"/>
              <a:t>“这是什么物质？”</a:t>
            </a:r>
          </a:p>
        </p:txBody>
      </p:sp>
      <p:sp>
        <p:nvSpPr>
          <p:cNvPr id="4" name="内容占位符 2">
            <a:extLst>
              <a:ext uri="{FF2B5EF4-FFF2-40B4-BE49-F238E27FC236}">
                <a16:creationId xmlns:a16="http://schemas.microsoft.com/office/drawing/2014/main" id="{F8771882-2CEC-4DCF-B3A2-F5DF72813513}"/>
              </a:ext>
            </a:extLst>
          </p:cNvPr>
          <p:cNvSpPr txBox="1">
            <a:spLocks/>
          </p:cNvSpPr>
          <p:nvPr/>
        </p:nvSpPr>
        <p:spPr>
          <a:xfrm>
            <a:off x="1018902" y="5029545"/>
            <a:ext cx="10644364" cy="105145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500"/>
              </a:spcBef>
              <a:buFont typeface="Wingdings" panose="05000000000000000000" pitchFamily="2" charset="2"/>
              <a:buChar char="§"/>
              <a:defRPr sz="22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9pPr>
          </a:lstStyle>
          <a:p>
            <a:r>
              <a:rPr lang="en-US" altLang="zh-CN" sz="2400" dirty="0"/>
              <a:t>AB</a:t>
            </a:r>
            <a:r>
              <a:rPr lang="zh-CN" altLang="en-US" sz="2400" dirty="0"/>
              <a:t>两个盒子里的塑料块和铝块的</a:t>
            </a:r>
            <a:r>
              <a:rPr lang="zh-CN" altLang="en-US" sz="2400" b="1" dirty="0">
                <a:solidFill>
                  <a:srgbClr val="DDC237"/>
                </a:solidFill>
              </a:rPr>
              <a:t>体积相同</a:t>
            </a:r>
            <a:r>
              <a:rPr lang="zh-CN" altLang="en-US" sz="2400" dirty="0"/>
              <a:t>，质量大的是铝块</a:t>
            </a:r>
          </a:p>
        </p:txBody>
      </p:sp>
      <p:grpSp>
        <p:nvGrpSpPr>
          <p:cNvPr id="16" name="组合 15">
            <a:extLst>
              <a:ext uri="{FF2B5EF4-FFF2-40B4-BE49-F238E27FC236}">
                <a16:creationId xmlns:a16="http://schemas.microsoft.com/office/drawing/2014/main" id="{891F9C5C-AE54-4767-B79F-B9DA9AF290DA}"/>
              </a:ext>
            </a:extLst>
          </p:cNvPr>
          <p:cNvGrpSpPr/>
          <p:nvPr/>
        </p:nvGrpSpPr>
        <p:grpSpPr>
          <a:xfrm>
            <a:off x="1378686" y="1795798"/>
            <a:ext cx="7383755" cy="3193215"/>
            <a:chOff x="1272074" y="2383744"/>
            <a:chExt cx="7629330" cy="3217845"/>
          </a:xfrm>
        </p:grpSpPr>
        <p:pic>
          <p:nvPicPr>
            <p:cNvPr id="10" name="图片 9">
              <a:extLst>
                <a:ext uri="{FF2B5EF4-FFF2-40B4-BE49-F238E27FC236}">
                  <a16:creationId xmlns:a16="http://schemas.microsoft.com/office/drawing/2014/main" id="{4FEDCCA1-5ECC-4728-AB7E-90C0EC95142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72074" y="2397966"/>
              <a:ext cx="4271498" cy="3203623"/>
            </a:xfrm>
            <a:prstGeom prst="rect">
              <a:avLst/>
            </a:prstGeom>
          </p:spPr>
        </p:pic>
        <p:pic>
          <p:nvPicPr>
            <p:cNvPr id="14" name="图片 13">
              <a:extLst>
                <a:ext uri="{FF2B5EF4-FFF2-40B4-BE49-F238E27FC236}">
                  <a16:creationId xmlns:a16="http://schemas.microsoft.com/office/drawing/2014/main" id="{94BE267D-B06A-49FB-8E4F-216116B2DCC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674200" y="2383744"/>
              <a:ext cx="3227204" cy="3067698"/>
            </a:xfrm>
            <a:prstGeom prst="rect">
              <a:avLst/>
            </a:prstGeom>
          </p:spPr>
        </p:pic>
      </p:grpSp>
      <p:sp>
        <p:nvSpPr>
          <p:cNvPr id="19" name="内容占位符 2">
            <a:extLst>
              <a:ext uri="{FF2B5EF4-FFF2-40B4-BE49-F238E27FC236}">
                <a16:creationId xmlns:a16="http://schemas.microsoft.com/office/drawing/2014/main" id="{B4CD59DA-7A50-427E-B8A0-4EED0D7C3646}"/>
              </a:ext>
            </a:extLst>
          </p:cNvPr>
          <p:cNvSpPr txBox="1">
            <a:spLocks/>
          </p:cNvSpPr>
          <p:nvPr/>
        </p:nvSpPr>
        <p:spPr>
          <a:xfrm>
            <a:off x="1018902" y="5729649"/>
            <a:ext cx="10644364" cy="105145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500"/>
              </a:spcBef>
              <a:buFont typeface="Wingdings" panose="05000000000000000000" pitchFamily="2" charset="2"/>
              <a:buChar char="§"/>
              <a:defRPr sz="22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9pPr>
          </a:lstStyle>
          <a:p>
            <a:r>
              <a:rPr lang="en-US" altLang="zh-CN" sz="2400" dirty="0"/>
              <a:t>CD</a:t>
            </a:r>
            <a:r>
              <a:rPr lang="zh-CN" altLang="en-US" sz="2400" dirty="0"/>
              <a:t>两个盒子里的塑料块和铝块的</a:t>
            </a:r>
            <a:r>
              <a:rPr lang="zh-CN" altLang="en-US" sz="2400" b="1" dirty="0">
                <a:solidFill>
                  <a:srgbClr val="DDC237"/>
                </a:solidFill>
              </a:rPr>
              <a:t>体积不同</a:t>
            </a:r>
            <a:r>
              <a:rPr lang="zh-CN" altLang="en-US" sz="2400" dirty="0"/>
              <a:t>，质量大的是塑料块。</a:t>
            </a:r>
          </a:p>
        </p:txBody>
      </p:sp>
      <p:grpSp>
        <p:nvGrpSpPr>
          <p:cNvPr id="24" name="组合 23">
            <a:extLst>
              <a:ext uri="{FF2B5EF4-FFF2-40B4-BE49-F238E27FC236}">
                <a16:creationId xmlns:a16="http://schemas.microsoft.com/office/drawing/2014/main" id="{A894209F-5426-4AE3-ACF4-DFEB83D4E766}"/>
              </a:ext>
            </a:extLst>
          </p:cNvPr>
          <p:cNvGrpSpPr/>
          <p:nvPr/>
        </p:nvGrpSpPr>
        <p:grpSpPr>
          <a:xfrm>
            <a:off x="1304041" y="1769379"/>
            <a:ext cx="7550710" cy="3260166"/>
            <a:chOff x="1352210" y="1802406"/>
            <a:chExt cx="7458332" cy="3179102"/>
          </a:xfrm>
        </p:grpSpPr>
        <p:pic>
          <p:nvPicPr>
            <p:cNvPr id="21" name="图片 20">
              <a:extLst>
                <a:ext uri="{FF2B5EF4-FFF2-40B4-BE49-F238E27FC236}">
                  <a16:creationId xmlns:a16="http://schemas.microsoft.com/office/drawing/2014/main" id="{EE59CF64-09DF-4AF7-8B96-C4114A0B429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91013" y="2107676"/>
              <a:ext cx="3219529" cy="2583572"/>
            </a:xfrm>
            <a:prstGeom prst="rect">
              <a:avLst/>
            </a:prstGeom>
          </p:spPr>
        </p:pic>
        <p:pic>
          <p:nvPicPr>
            <p:cNvPr id="23" name="图片 22">
              <a:extLst>
                <a:ext uri="{FF2B5EF4-FFF2-40B4-BE49-F238E27FC236}">
                  <a16:creationId xmlns:a16="http://schemas.microsoft.com/office/drawing/2014/main" id="{9B086355-BE4F-447A-AC5F-077E3DB14B8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52210" y="1802406"/>
              <a:ext cx="4238803" cy="317910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33834957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080764" y="485085"/>
            <a:ext cx="9628632" cy="1362113"/>
          </a:xfrm>
        </p:spPr>
        <p:txBody>
          <a:bodyPr rtlCol="0">
            <a:normAutofit/>
          </a:bodyPr>
          <a:lstStyle/>
          <a:p>
            <a:pPr rtl="0"/>
            <a:r>
              <a:rPr lang="zh-CN" altLang="en-US" sz="3600" dirty="0"/>
              <a:t>科学探究：物质的质量和体积的数量关系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1079240" y="2205717"/>
            <a:ext cx="4815840" cy="1143203"/>
          </a:xfrm>
        </p:spPr>
        <p:txBody>
          <a:bodyPr rtlCol="0">
            <a:normAutofit/>
          </a:bodyPr>
          <a:lstStyle/>
          <a:p>
            <a:r>
              <a:rPr lang="zh-CN" altLang="en-US" sz="2400" dirty="0"/>
              <a:t>用天平测量物体的质量。用量筒测量物体的体积。</a:t>
            </a:r>
            <a:endParaRPr lang="en-US" altLang="zh-CN" sz="2400" dirty="0"/>
          </a:p>
          <a:p>
            <a:pPr marL="0" indent="0" rtl="0">
              <a:buNone/>
            </a:pPr>
            <a:endParaRPr lang="zh-CN" altLang="en-US" sz="2400" dirty="0"/>
          </a:p>
        </p:txBody>
      </p:sp>
      <p:sp>
        <p:nvSpPr>
          <p:cNvPr id="7" name="内容占位符 2">
            <a:extLst>
              <a:ext uri="{FF2B5EF4-FFF2-40B4-BE49-F238E27FC236}">
                <a16:creationId xmlns:a16="http://schemas.microsoft.com/office/drawing/2014/main" id="{5E32D038-9FED-41AB-925A-53386977746E}"/>
              </a:ext>
            </a:extLst>
          </p:cNvPr>
          <p:cNvSpPr txBox="1">
            <a:spLocks/>
          </p:cNvSpPr>
          <p:nvPr/>
        </p:nvSpPr>
        <p:spPr>
          <a:xfrm>
            <a:off x="1079240" y="3509081"/>
            <a:ext cx="4815841" cy="105145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500"/>
              </a:spcBef>
              <a:buFont typeface="Wingdings" panose="05000000000000000000" pitchFamily="2" charset="2"/>
              <a:buChar char="§"/>
              <a:defRPr sz="22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9pPr>
          </a:lstStyle>
          <a:p>
            <a:r>
              <a:rPr lang="zh-CN" altLang="en-US" sz="2400" dirty="0"/>
              <a:t>每组同学测出物质</a:t>
            </a:r>
            <a:r>
              <a:rPr lang="zh-CN" altLang="en-US" sz="2400" b="1" dirty="0">
                <a:solidFill>
                  <a:srgbClr val="DDC237"/>
                </a:solidFill>
              </a:rPr>
              <a:t>三组不同</a:t>
            </a:r>
            <a:r>
              <a:rPr lang="zh-CN" altLang="en-US" sz="2400" dirty="0"/>
              <a:t>的质量和体积。</a:t>
            </a:r>
          </a:p>
        </p:txBody>
      </p:sp>
      <p:sp>
        <p:nvSpPr>
          <p:cNvPr id="8" name="内容占位符 2">
            <a:extLst>
              <a:ext uri="{FF2B5EF4-FFF2-40B4-BE49-F238E27FC236}">
                <a16:creationId xmlns:a16="http://schemas.microsoft.com/office/drawing/2014/main" id="{FF894110-86BE-41AF-923E-A793F4E4DA10}"/>
              </a:ext>
            </a:extLst>
          </p:cNvPr>
          <p:cNvSpPr txBox="1">
            <a:spLocks/>
          </p:cNvSpPr>
          <p:nvPr/>
        </p:nvSpPr>
        <p:spPr>
          <a:xfrm>
            <a:off x="1079239" y="4720693"/>
            <a:ext cx="4815841" cy="105145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500"/>
              </a:spcBef>
              <a:buFont typeface="Wingdings" panose="05000000000000000000" pitchFamily="2" charset="2"/>
              <a:buChar char="§"/>
              <a:defRPr sz="22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9pPr>
          </a:lstStyle>
          <a:p>
            <a:r>
              <a:rPr lang="zh-CN" altLang="en-US" sz="2400" dirty="0"/>
              <a:t>分析测量出的三组数据，是否能找到质量和体积的</a:t>
            </a:r>
            <a:r>
              <a:rPr lang="zh-CN" altLang="en-US" sz="2400" b="1" dirty="0">
                <a:solidFill>
                  <a:srgbClr val="DDC237"/>
                </a:solidFill>
              </a:rPr>
              <a:t>数量</a:t>
            </a:r>
            <a:r>
              <a:rPr lang="zh-CN" altLang="en-US" sz="2400" dirty="0"/>
              <a:t>关系？</a:t>
            </a:r>
          </a:p>
        </p:txBody>
      </p:sp>
      <p:graphicFrame>
        <p:nvGraphicFramePr>
          <p:cNvPr id="11" name="内容占位符 3">
            <a:extLst>
              <a:ext uri="{FF2B5EF4-FFF2-40B4-BE49-F238E27FC236}">
                <a16:creationId xmlns:a16="http://schemas.microsoft.com/office/drawing/2014/main" id="{13B032BB-3ED3-4791-B507-B129DB051EDB}"/>
              </a:ext>
            </a:extLst>
          </p:cNvPr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2558154630"/>
              </p:ext>
            </p:extLst>
          </p:nvPr>
        </p:nvGraphicFramePr>
        <p:xfrm>
          <a:off x="6166909" y="2218976"/>
          <a:ext cx="5498844" cy="3631660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137471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7471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7471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74711">
                  <a:extLst>
                    <a:ext uri="{9D8B030D-6E8A-4147-A177-3AD203B41FA5}">
                      <a16:colId xmlns:a16="http://schemas.microsoft.com/office/drawing/2014/main" val="151599018"/>
                    </a:ext>
                  </a:extLst>
                </a:gridCol>
              </a:tblGrid>
              <a:tr h="907915">
                <a:tc>
                  <a:txBody>
                    <a:bodyPr/>
                    <a:lstStyle/>
                    <a:p>
                      <a:pPr rtl="0"/>
                      <a:r>
                        <a:rPr lang="zh-CN" altLang="en-US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  实验次数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zh-CN" altLang="en-US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质量（</a:t>
                      </a:r>
                      <a:r>
                        <a:rPr lang="en-US" altLang="zh-CN" i="1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g</a:t>
                      </a:r>
                      <a:r>
                        <a:rPr lang="zh-CN" altLang="en-US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）</a:t>
                      </a:r>
                      <a:endParaRPr lang="en-US" altLang="zh-CN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zh-CN" altLang="en-US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体积（</a:t>
                      </a:r>
                      <a:r>
                        <a:rPr lang="en-US" altLang="zh-CN" i="1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cm</a:t>
                      </a:r>
                      <a:r>
                        <a:rPr lang="en-US" altLang="zh-CN" i="1" baseline="300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</a:t>
                      </a:r>
                      <a:r>
                        <a:rPr lang="zh-CN" altLang="en-US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）</a:t>
                      </a:r>
                      <a:endParaRPr lang="en-US" altLang="zh-CN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0"/>
                      <a:endParaRPr lang="en-US" altLang="zh-CN" sz="4000" b="1" i="0" dirty="0">
                        <a:solidFill>
                          <a:srgbClr val="DDC237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07915">
                <a:tc>
                  <a:txBody>
                    <a:bodyPr/>
                    <a:lstStyle/>
                    <a:p>
                      <a:pPr rtl="0"/>
                      <a:r>
                        <a:rPr lang="en-US" altLang="zh-CN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        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0"/>
                      <a:endParaRPr lang="en-US" altLang="zh-CN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0"/>
                      <a:endParaRPr lang="en-US" altLang="zh-CN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0"/>
                      <a:endParaRPr lang="en-US" altLang="zh-CN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07915">
                <a:tc>
                  <a:txBody>
                    <a:bodyPr/>
                    <a:lstStyle/>
                    <a:p>
                      <a:pPr rtl="0"/>
                      <a:r>
                        <a:rPr lang="zh-CN" altLang="en-US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        </a:t>
                      </a:r>
                      <a:r>
                        <a:rPr lang="en-US" altLang="zh-CN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</a:t>
                      </a:r>
                      <a:endParaRPr lang="zh-CN" altLang="en-US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0"/>
                      <a:endParaRPr lang="en-US" altLang="zh-CN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0"/>
                      <a:endParaRPr lang="en-US" altLang="zh-CN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0"/>
                      <a:endParaRPr lang="en-US" altLang="zh-CN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07915">
                <a:tc>
                  <a:txBody>
                    <a:bodyPr/>
                    <a:lstStyle/>
                    <a:p>
                      <a:pPr rtl="0"/>
                      <a:r>
                        <a:rPr lang="zh-CN" altLang="en-US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        </a:t>
                      </a:r>
                      <a:r>
                        <a:rPr lang="en-US" altLang="zh-CN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0"/>
                      <a:endParaRPr lang="en-US" altLang="zh-CN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0"/>
                      <a:endParaRPr lang="en-US" altLang="zh-CN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0"/>
                      <a:endParaRPr lang="en-US" altLang="zh-CN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0" name="矩形 9">
            <a:extLst>
              <a:ext uri="{FF2B5EF4-FFF2-40B4-BE49-F238E27FC236}">
                <a16:creationId xmlns:a16="http://schemas.microsoft.com/office/drawing/2014/main" id="{D8FFD353-82C2-4570-8F37-242E3807B352}"/>
              </a:ext>
            </a:extLst>
          </p:cNvPr>
          <p:cNvSpPr/>
          <p:nvPr/>
        </p:nvSpPr>
        <p:spPr>
          <a:xfrm>
            <a:off x="10525653" y="2235337"/>
            <a:ext cx="82586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CN" sz="5400" b="1" cap="none" spc="0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??</a:t>
            </a:r>
            <a:endParaRPr lang="zh-CN" altLang="en-US" sz="5400" b="1" cap="none" spc="0" dirty="0">
              <a:ln w="12700">
                <a:solidFill>
                  <a:schemeClr val="accent1"/>
                </a:solidFill>
                <a:prstDash val="solid"/>
              </a:ln>
              <a:pattFill prst="pct50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accent1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8807055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7" grpId="0"/>
      <p:bldP spid="8" grpId="0"/>
      <p:bldP spid="1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080764" y="485085"/>
            <a:ext cx="9628632" cy="1362113"/>
          </a:xfrm>
        </p:spPr>
        <p:txBody>
          <a:bodyPr rtlCol="0">
            <a:normAutofit/>
          </a:bodyPr>
          <a:lstStyle/>
          <a:p>
            <a:pPr rtl="0"/>
            <a:r>
              <a:rPr lang="zh-CN" altLang="en-US" sz="3600" dirty="0"/>
              <a:t>科学探究：物质的质量和体积的数量关系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12" name="内容占位符 3"/>
              <p:cNvGraphicFramePr>
                <a:graphicFrameLocks noGrp="1"/>
              </p:cNvGraphicFramePr>
              <p:nvPr>
                <p:ph sz="half" idx="2"/>
                <p:extLst>
                  <p:ext uri="{D42A27DB-BD31-4B8C-83A1-F6EECF244321}">
                    <p14:modId xmlns:p14="http://schemas.microsoft.com/office/powerpoint/2010/main" val="982850926"/>
                  </p:ext>
                </p:extLst>
              </p:nvPr>
            </p:nvGraphicFramePr>
            <p:xfrm>
              <a:off x="521889" y="2729979"/>
              <a:ext cx="5498844" cy="3631660"/>
            </p:xfrm>
            <a:graphic>
              <a:graphicData uri="http://schemas.openxmlformats.org/drawingml/2006/table">
                <a:tbl>
                  <a:tblPr firstRow="1" bandRow="1">
                    <a:tableStyleId>{3B4B98B0-60AC-42C2-AFA5-B58CD77FA1E5}</a:tableStyleId>
                  </a:tblPr>
                  <a:tblGrid>
                    <a:gridCol w="1374711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1374711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1374711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1374711">
                      <a:extLst>
                        <a:ext uri="{9D8B030D-6E8A-4147-A177-3AD203B41FA5}">
                          <a16:colId xmlns:a16="http://schemas.microsoft.com/office/drawing/2014/main" val="151599018"/>
                        </a:ext>
                      </a:extLst>
                    </a:gridCol>
                  </a:tblGrid>
                  <a:tr h="907915">
                    <a:tc>
                      <a:txBody>
                        <a:bodyPr/>
                        <a:lstStyle/>
                        <a:p>
                          <a:pPr rtl="0"/>
                          <a:r>
                            <a:rPr lang="zh-CN" altLang="en-US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  实验次数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zh-CN" altLang="en-US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质量（</a:t>
                          </a:r>
                          <a:r>
                            <a:rPr lang="en-US" altLang="zh-CN" i="1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g</a:t>
                          </a:r>
                          <a:r>
                            <a:rPr lang="zh-CN" altLang="en-US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）</a:t>
                          </a:r>
                          <a:endParaRPr lang="en-US" altLang="zh-CN" dirty="0"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zh-CN" altLang="en-US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体积（</a:t>
                          </a:r>
                          <a:r>
                            <a:rPr lang="en-US" altLang="zh-CN" i="1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cm</a:t>
                          </a:r>
                          <a:r>
                            <a:rPr lang="en-US" altLang="zh-CN" i="1" baseline="3000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3</a:t>
                          </a:r>
                          <a:r>
                            <a:rPr lang="zh-CN" altLang="en-US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）</a:t>
                          </a:r>
                          <a:endParaRPr lang="en-US" altLang="zh-CN" dirty="0"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0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US" altLang="zh-CN" sz="2000" b="1" i="1" smtClean="0">
                                        <a:latin typeface="Cambria Math" panose="02040503050406030204" pitchFamily="18" charset="0"/>
                                        <a:ea typeface="微软雅黑" panose="020B0503020204020204" pitchFamily="34" charset="-122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altLang="zh-CN" sz="2000" b="1" i="1" smtClean="0">
                                        <a:latin typeface="Cambria Math" panose="02040503050406030204" pitchFamily="18" charset="0"/>
                                        <a:ea typeface="微软雅黑" panose="020B0503020204020204" pitchFamily="34" charset="-122"/>
                                      </a:rPr>
                                      <m:t>𝒎</m:t>
                                    </m:r>
                                  </m:num>
                                  <m:den>
                                    <m:r>
                                      <a:rPr lang="en-US" altLang="zh-CN" sz="2000" b="1" i="1" smtClean="0">
                                        <a:latin typeface="Cambria Math" panose="02040503050406030204" pitchFamily="18" charset="0"/>
                                        <a:ea typeface="微软雅黑" panose="020B0503020204020204" pitchFamily="34" charset="-122"/>
                                      </a:rPr>
                                      <m:t>𝑽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US" altLang="zh-CN" sz="2000" i="1" dirty="0"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907915">
                    <a:tc>
                      <a:txBody>
                        <a:bodyPr/>
                        <a:lstStyle/>
                        <a:p>
                          <a:pPr rtl="0"/>
                          <a:r>
                            <a:rPr lang="en-US" altLang="zh-CN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        1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0"/>
                          <a:endParaRPr lang="en-US" altLang="zh-CN" dirty="0"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0"/>
                          <a:endParaRPr lang="en-US" altLang="zh-CN" dirty="0"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0"/>
                          <a:endParaRPr lang="en-US" altLang="zh-CN" dirty="0"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907915">
                    <a:tc>
                      <a:txBody>
                        <a:bodyPr/>
                        <a:lstStyle/>
                        <a:p>
                          <a:pPr rtl="0"/>
                          <a:r>
                            <a:rPr lang="en-US" altLang="zh-CN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        2</a:t>
                          </a:r>
                          <a:endParaRPr lang="zh-CN" altLang="en-US" dirty="0"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0"/>
                          <a:endParaRPr lang="en-US" altLang="zh-CN" dirty="0"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0"/>
                          <a:endParaRPr lang="en-US" altLang="zh-CN" dirty="0"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0"/>
                          <a:endParaRPr lang="en-US" altLang="zh-CN" dirty="0"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907915">
                    <a:tc>
                      <a:txBody>
                        <a:bodyPr/>
                        <a:lstStyle/>
                        <a:p>
                          <a:pPr rtl="0"/>
                          <a:r>
                            <a:rPr lang="en-US" altLang="zh-CN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        3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0"/>
                          <a:endParaRPr lang="en-US" altLang="zh-CN" dirty="0"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0"/>
                          <a:endParaRPr lang="en-US" altLang="zh-CN" dirty="0"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0"/>
                          <a:endParaRPr lang="en-US" altLang="zh-CN" dirty="0"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</a:tbl>
              </a:graphicData>
            </a:graphic>
          </p:graphicFrame>
        </mc:Choice>
        <mc:Fallback>
          <p:graphicFrame>
            <p:nvGraphicFramePr>
              <p:cNvPr id="12" name="内容占位符 3"/>
              <p:cNvGraphicFramePr>
                <a:graphicFrameLocks noGrp="1"/>
              </p:cNvGraphicFramePr>
              <p:nvPr>
                <p:ph sz="half" idx="2"/>
                <p:extLst>
                  <p:ext uri="{D42A27DB-BD31-4B8C-83A1-F6EECF244321}">
                    <p14:modId xmlns:p14="http://schemas.microsoft.com/office/powerpoint/2010/main" val="982850926"/>
                  </p:ext>
                </p:extLst>
              </p:nvPr>
            </p:nvGraphicFramePr>
            <p:xfrm>
              <a:off x="521889" y="2729979"/>
              <a:ext cx="5498844" cy="3631660"/>
            </p:xfrm>
            <a:graphic>
              <a:graphicData uri="http://schemas.openxmlformats.org/drawingml/2006/table">
                <a:tbl>
                  <a:tblPr firstRow="1" bandRow="1">
                    <a:tableStyleId>{3B4B98B0-60AC-42C2-AFA5-B58CD77FA1E5}</a:tableStyleId>
                  </a:tblPr>
                  <a:tblGrid>
                    <a:gridCol w="1374711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1374711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1374711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1374711">
                      <a:extLst>
                        <a:ext uri="{9D8B030D-6E8A-4147-A177-3AD203B41FA5}">
                          <a16:colId xmlns:a16="http://schemas.microsoft.com/office/drawing/2014/main" val="151599018"/>
                        </a:ext>
                      </a:extLst>
                    </a:gridCol>
                  </a:tblGrid>
                  <a:tr h="907915">
                    <a:tc>
                      <a:txBody>
                        <a:bodyPr/>
                        <a:lstStyle/>
                        <a:p>
                          <a:pPr rtl="0"/>
                          <a:r>
                            <a:rPr lang="zh-CN" altLang="en-US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  实验次数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zh-CN" altLang="en-US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质量（</a:t>
                          </a:r>
                          <a:r>
                            <a:rPr lang="en-US" altLang="zh-CN" i="1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g</a:t>
                          </a:r>
                          <a:r>
                            <a:rPr lang="zh-CN" altLang="en-US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）</a:t>
                          </a:r>
                          <a:endParaRPr lang="en-US" altLang="zh-CN" dirty="0"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zh-CN" altLang="en-US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体积（</a:t>
                          </a:r>
                          <a:r>
                            <a:rPr lang="en-US" altLang="zh-CN" i="1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cm</a:t>
                          </a:r>
                          <a:r>
                            <a:rPr lang="en-US" altLang="zh-CN" i="1" baseline="3000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3</a:t>
                          </a:r>
                          <a:r>
                            <a:rPr lang="zh-CN" altLang="en-US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）</a:t>
                          </a:r>
                          <a:endParaRPr lang="en-US" altLang="zh-CN" dirty="0"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 anchor="ctr">
                        <a:blipFill>
                          <a:blip r:embed="rId3"/>
                          <a:stretch>
                            <a:fillRect l="-299558" t="-671" r="-442" b="-301342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907915">
                    <a:tc>
                      <a:txBody>
                        <a:bodyPr/>
                        <a:lstStyle/>
                        <a:p>
                          <a:pPr rtl="0"/>
                          <a:r>
                            <a:rPr lang="en-US" altLang="zh-CN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        1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0"/>
                          <a:endParaRPr lang="en-US" altLang="zh-CN" dirty="0"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0"/>
                          <a:endParaRPr lang="en-US" altLang="zh-CN" dirty="0"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0"/>
                          <a:endParaRPr lang="en-US" altLang="zh-CN" dirty="0"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907915">
                    <a:tc>
                      <a:txBody>
                        <a:bodyPr/>
                        <a:lstStyle/>
                        <a:p>
                          <a:pPr rtl="0"/>
                          <a:r>
                            <a:rPr lang="en-US" altLang="zh-CN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        2</a:t>
                          </a:r>
                          <a:endParaRPr lang="zh-CN" altLang="en-US" dirty="0"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0"/>
                          <a:endParaRPr lang="en-US" altLang="zh-CN" dirty="0"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0"/>
                          <a:endParaRPr lang="en-US" altLang="zh-CN" dirty="0"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0"/>
                          <a:endParaRPr lang="en-US" altLang="zh-CN" dirty="0"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907915">
                    <a:tc>
                      <a:txBody>
                        <a:bodyPr/>
                        <a:lstStyle/>
                        <a:p>
                          <a:pPr rtl="0"/>
                          <a:r>
                            <a:rPr lang="en-US" altLang="zh-CN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        3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0"/>
                          <a:endParaRPr lang="en-US" altLang="zh-CN" dirty="0"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0"/>
                          <a:endParaRPr lang="en-US" altLang="zh-CN" dirty="0"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0"/>
                          <a:endParaRPr lang="en-US" altLang="zh-CN" dirty="0"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9" name="内容占位符 2">
            <a:extLst>
              <a:ext uri="{FF2B5EF4-FFF2-40B4-BE49-F238E27FC236}">
                <a16:creationId xmlns:a16="http://schemas.microsoft.com/office/drawing/2014/main" id="{C6AB8C57-BE6E-4260-BA47-FFE20D947AD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21889" y="1944459"/>
            <a:ext cx="4815840" cy="1143203"/>
          </a:xfrm>
        </p:spPr>
        <p:txBody>
          <a:bodyPr rtlCol="0">
            <a:normAutofit/>
          </a:bodyPr>
          <a:lstStyle/>
          <a:p>
            <a:r>
              <a:rPr lang="zh-CN" altLang="en-US" sz="2400" dirty="0"/>
              <a:t>测量的物质为</a:t>
            </a:r>
            <a:r>
              <a:rPr lang="zh-CN" altLang="en-US" sz="2400" b="1" dirty="0">
                <a:solidFill>
                  <a:srgbClr val="DDC237"/>
                </a:solidFill>
              </a:rPr>
              <a:t>水</a:t>
            </a:r>
            <a:endParaRPr lang="en-US" altLang="zh-CN" sz="2400" b="1" dirty="0">
              <a:solidFill>
                <a:srgbClr val="DDC237"/>
              </a:solidFill>
            </a:endParaRPr>
          </a:p>
          <a:p>
            <a:pPr marL="0" indent="0" rtl="0">
              <a:buNone/>
            </a:pPr>
            <a:endParaRPr lang="zh-CN" altLang="en-US" sz="2400" dirty="0"/>
          </a:p>
        </p:txBody>
      </p:sp>
      <p:sp>
        <p:nvSpPr>
          <p:cNvPr id="10" name="内容占位符 2">
            <a:extLst>
              <a:ext uri="{FF2B5EF4-FFF2-40B4-BE49-F238E27FC236}">
                <a16:creationId xmlns:a16="http://schemas.microsoft.com/office/drawing/2014/main" id="{0813A2C5-34D4-402C-BA04-FDA46191E8B1}"/>
              </a:ext>
            </a:extLst>
          </p:cNvPr>
          <p:cNvSpPr txBox="1">
            <a:spLocks/>
          </p:cNvSpPr>
          <p:nvPr/>
        </p:nvSpPr>
        <p:spPr>
          <a:xfrm>
            <a:off x="6315580" y="1944458"/>
            <a:ext cx="4815840" cy="114320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500"/>
              </a:spcBef>
              <a:buFont typeface="Wingdings" panose="05000000000000000000" pitchFamily="2" charset="2"/>
              <a:buChar char="§"/>
              <a:defRPr sz="22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9pPr>
          </a:lstStyle>
          <a:p>
            <a:r>
              <a:rPr lang="zh-CN" altLang="en-US" sz="2400" dirty="0"/>
              <a:t>测量的物质为</a:t>
            </a:r>
            <a:r>
              <a:rPr lang="zh-CN" altLang="en-US" sz="2400" b="1" dirty="0">
                <a:solidFill>
                  <a:srgbClr val="DDC237"/>
                </a:solidFill>
              </a:rPr>
              <a:t>铝</a:t>
            </a:r>
            <a:endParaRPr lang="en-US" altLang="zh-CN" sz="2400" b="1" dirty="0">
              <a:solidFill>
                <a:srgbClr val="DDC237"/>
              </a:solidFill>
            </a:endParaRPr>
          </a:p>
          <a:p>
            <a:pPr marL="0" indent="0">
              <a:buFont typeface="Wingdings" panose="05000000000000000000" pitchFamily="2" charset="2"/>
              <a:buNone/>
            </a:pPr>
            <a:endParaRPr lang="zh-CN" altLang="en-US" sz="24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13" name="内容占位符 3">
                <a:extLst>
                  <a:ext uri="{FF2B5EF4-FFF2-40B4-BE49-F238E27FC236}">
                    <a16:creationId xmlns:a16="http://schemas.microsoft.com/office/drawing/2014/main" id="{A1ABA343-CC30-4D0E-A60E-FE638FC72B90}"/>
                  </a:ext>
                </a:extLst>
              </p:cNvPr>
              <p:cNvGraphicFramePr>
                <a:graphicFrameLocks/>
              </p:cNvGraphicFramePr>
              <p:nvPr>
                <p:extLst>
                  <p:ext uri="{D42A27DB-BD31-4B8C-83A1-F6EECF244321}">
                    <p14:modId xmlns:p14="http://schemas.microsoft.com/office/powerpoint/2010/main" val="852144636"/>
                  </p:ext>
                </p:extLst>
              </p:nvPr>
            </p:nvGraphicFramePr>
            <p:xfrm>
              <a:off x="6315580" y="2741255"/>
              <a:ext cx="5498844" cy="3631660"/>
            </p:xfrm>
            <a:graphic>
              <a:graphicData uri="http://schemas.openxmlformats.org/drawingml/2006/table">
                <a:tbl>
                  <a:tblPr firstRow="1" bandRow="1">
                    <a:tableStyleId>{3B4B98B0-60AC-42C2-AFA5-B58CD77FA1E5}</a:tableStyleId>
                  </a:tblPr>
                  <a:tblGrid>
                    <a:gridCol w="1374711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1374711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1374711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1374711">
                      <a:extLst>
                        <a:ext uri="{9D8B030D-6E8A-4147-A177-3AD203B41FA5}">
                          <a16:colId xmlns:a16="http://schemas.microsoft.com/office/drawing/2014/main" val="151599018"/>
                        </a:ext>
                      </a:extLst>
                    </a:gridCol>
                  </a:tblGrid>
                  <a:tr h="907915">
                    <a:tc>
                      <a:txBody>
                        <a:bodyPr/>
                        <a:lstStyle/>
                        <a:p>
                          <a:pPr rtl="0"/>
                          <a:r>
                            <a:rPr lang="zh-CN" altLang="en-US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  实验次数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zh-CN" altLang="en-US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质量（</a:t>
                          </a:r>
                          <a:r>
                            <a:rPr lang="en-US" altLang="zh-CN" i="1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g</a:t>
                          </a:r>
                          <a:r>
                            <a:rPr lang="zh-CN" altLang="en-US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）</a:t>
                          </a:r>
                          <a:endParaRPr lang="en-US" altLang="zh-CN" dirty="0"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zh-CN" altLang="en-US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体积（</a:t>
                          </a:r>
                          <a:r>
                            <a:rPr lang="en-US" altLang="zh-CN" i="1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cm</a:t>
                          </a:r>
                          <a:r>
                            <a:rPr lang="en-US" altLang="zh-CN" i="1" baseline="3000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3</a:t>
                          </a:r>
                          <a:r>
                            <a:rPr lang="zh-CN" altLang="en-US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）</a:t>
                          </a:r>
                          <a:endParaRPr lang="en-US" altLang="zh-CN" dirty="0"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US" altLang="zh-CN" sz="2000" b="1" i="1" smtClean="0">
                                        <a:latin typeface="Cambria Math" panose="02040503050406030204" pitchFamily="18" charset="0"/>
                                        <a:ea typeface="微软雅黑" panose="020B0503020204020204" pitchFamily="34" charset="-122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altLang="zh-CN" sz="2000" b="1" i="1" smtClean="0">
                                        <a:latin typeface="Cambria Math" panose="02040503050406030204" pitchFamily="18" charset="0"/>
                                        <a:ea typeface="微软雅黑" panose="020B0503020204020204" pitchFamily="34" charset="-122"/>
                                      </a:rPr>
                                      <m:t>𝒎</m:t>
                                    </m:r>
                                  </m:num>
                                  <m:den>
                                    <m:r>
                                      <a:rPr lang="en-US" altLang="zh-CN" sz="2000" b="1" i="1" smtClean="0">
                                        <a:latin typeface="Cambria Math" panose="02040503050406030204" pitchFamily="18" charset="0"/>
                                        <a:ea typeface="微软雅黑" panose="020B0503020204020204" pitchFamily="34" charset="-122"/>
                                      </a:rPr>
                                      <m:t>𝑽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US" altLang="zh-CN" sz="2000" dirty="0"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907915">
                    <a:tc>
                      <a:txBody>
                        <a:bodyPr/>
                        <a:lstStyle/>
                        <a:p>
                          <a:pPr rtl="0"/>
                          <a:r>
                            <a:rPr lang="en-US" altLang="zh-CN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        1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0"/>
                          <a:endParaRPr lang="en-US" altLang="zh-CN" dirty="0"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0"/>
                          <a:endParaRPr lang="en-US" altLang="zh-CN" dirty="0"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0"/>
                          <a:endParaRPr lang="en-US" altLang="zh-CN" dirty="0"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907915">
                    <a:tc>
                      <a:txBody>
                        <a:bodyPr/>
                        <a:lstStyle/>
                        <a:p>
                          <a:pPr rtl="0"/>
                          <a:r>
                            <a:rPr lang="en-US" altLang="zh-CN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        2</a:t>
                          </a:r>
                          <a:endParaRPr lang="zh-CN" altLang="en-US" dirty="0"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0"/>
                          <a:endParaRPr lang="en-US" altLang="zh-CN" dirty="0"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0"/>
                          <a:endParaRPr lang="en-US" altLang="zh-CN" dirty="0"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0"/>
                          <a:endParaRPr lang="en-US" altLang="zh-CN" dirty="0"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907915">
                    <a:tc>
                      <a:txBody>
                        <a:bodyPr/>
                        <a:lstStyle/>
                        <a:p>
                          <a:pPr rtl="0"/>
                          <a:r>
                            <a:rPr lang="en-US" altLang="zh-CN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        3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0"/>
                          <a:endParaRPr lang="en-US" altLang="zh-CN" dirty="0"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0"/>
                          <a:endParaRPr lang="en-US" altLang="zh-CN" dirty="0"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0"/>
                          <a:endParaRPr lang="en-US" altLang="zh-CN" dirty="0"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</a:tbl>
              </a:graphicData>
            </a:graphic>
          </p:graphicFrame>
        </mc:Choice>
        <mc:Fallback>
          <p:graphicFrame>
            <p:nvGraphicFramePr>
              <p:cNvPr id="13" name="内容占位符 3">
                <a:extLst>
                  <a:ext uri="{FF2B5EF4-FFF2-40B4-BE49-F238E27FC236}">
                    <a16:creationId xmlns:a16="http://schemas.microsoft.com/office/drawing/2014/main" id="{A1ABA343-CC30-4D0E-A60E-FE638FC72B90}"/>
                  </a:ext>
                </a:extLst>
              </p:cNvPr>
              <p:cNvGraphicFramePr>
                <a:graphicFrameLocks/>
              </p:cNvGraphicFramePr>
              <p:nvPr>
                <p:extLst>
                  <p:ext uri="{D42A27DB-BD31-4B8C-83A1-F6EECF244321}">
                    <p14:modId xmlns:p14="http://schemas.microsoft.com/office/powerpoint/2010/main" val="852144636"/>
                  </p:ext>
                </p:extLst>
              </p:nvPr>
            </p:nvGraphicFramePr>
            <p:xfrm>
              <a:off x="6315580" y="2741255"/>
              <a:ext cx="5498844" cy="3631660"/>
            </p:xfrm>
            <a:graphic>
              <a:graphicData uri="http://schemas.openxmlformats.org/drawingml/2006/table">
                <a:tbl>
                  <a:tblPr firstRow="1" bandRow="1">
                    <a:tableStyleId>{3B4B98B0-60AC-42C2-AFA5-B58CD77FA1E5}</a:tableStyleId>
                  </a:tblPr>
                  <a:tblGrid>
                    <a:gridCol w="1374711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1374711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1374711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1374711">
                      <a:extLst>
                        <a:ext uri="{9D8B030D-6E8A-4147-A177-3AD203B41FA5}">
                          <a16:colId xmlns:a16="http://schemas.microsoft.com/office/drawing/2014/main" val="151599018"/>
                        </a:ext>
                      </a:extLst>
                    </a:gridCol>
                  </a:tblGrid>
                  <a:tr h="907915">
                    <a:tc>
                      <a:txBody>
                        <a:bodyPr/>
                        <a:lstStyle/>
                        <a:p>
                          <a:pPr rtl="0"/>
                          <a:r>
                            <a:rPr lang="zh-CN" altLang="en-US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  实验次数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zh-CN" altLang="en-US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质量（</a:t>
                          </a:r>
                          <a:r>
                            <a:rPr lang="en-US" altLang="zh-CN" i="1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g</a:t>
                          </a:r>
                          <a:r>
                            <a:rPr lang="zh-CN" altLang="en-US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）</a:t>
                          </a:r>
                          <a:endParaRPr lang="en-US" altLang="zh-CN" dirty="0"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zh-CN" altLang="en-US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体积（</a:t>
                          </a:r>
                          <a:r>
                            <a:rPr lang="en-US" altLang="zh-CN" i="1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cm</a:t>
                          </a:r>
                          <a:r>
                            <a:rPr lang="en-US" altLang="zh-CN" i="1" baseline="3000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3</a:t>
                          </a:r>
                          <a:r>
                            <a:rPr lang="zh-CN" altLang="en-US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）</a:t>
                          </a:r>
                          <a:endParaRPr lang="en-US" altLang="zh-CN" dirty="0"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 anchor="ctr">
                        <a:blipFill>
                          <a:blip r:embed="rId4"/>
                          <a:stretch>
                            <a:fillRect l="-299558" t="-671" r="-442" b="-301342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907915">
                    <a:tc>
                      <a:txBody>
                        <a:bodyPr/>
                        <a:lstStyle/>
                        <a:p>
                          <a:pPr rtl="0"/>
                          <a:r>
                            <a:rPr lang="en-US" altLang="zh-CN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        1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0"/>
                          <a:endParaRPr lang="en-US" altLang="zh-CN" dirty="0"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0"/>
                          <a:endParaRPr lang="en-US" altLang="zh-CN" dirty="0"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0"/>
                          <a:endParaRPr lang="en-US" altLang="zh-CN" dirty="0"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907915">
                    <a:tc>
                      <a:txBody>
                        <a:bodyPr/>
                        <a:lstStyle/>
                        <a:p>
                          <a:pPr rtl="0"/>
                          <a:r>
                            <a:rPr lang="en-US" altLang="zh-CN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        2</a:t>
                          </a:r>
                          <a:endParaRPr lang="zh-CN" altLang="en-US" dirty="0"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0"/>
                          <a:endParaRPr lang="en-US" altLang="zh-CN" dirty="0"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0"/>
                          <a:endParaRPr lang="en-US" altLang="zh-CN" dirty="0"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0"/>
                          <a:endParaRPr lang="en-US" altLang="zh-CN" dirty="0"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907915">
                    <a:tc>
                      <a:txBody>
                        <a:bodyPr/>
                        <a:lstStyle/>
                        <a:p>
                          <a:pPr rtl="0"/>
                          <a:r>
                            <a:rPr lang="en-US" altLang="zh-CN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        3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0"/>
                          <a:endParaRPr lang="en-US" altLang="zh-CN" dirty="0"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0"/>
                          <a:endParaRPr lang="en-US" altLang="zh-CN" dirty="0"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0"/>
                          <a:endParaRPr lang="en-US" altLang="zh-CN" dirty="0"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5886508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079239" y="485084"/>
            <a:ext cx="9628632" cy="1362113"/>
          </a:xfrm>
        </p:spPr>
        <p:txBody>
          <a:bodyPr rtlCol="0">
            <a:normAutofit/>
          </a:bodyPr>
          <a:lstStyle/>
          <a:p>
            <a:pPr rtl="0"/>
            <a:r>
              <a:rPr lang="zh-CN" altLang="en-US" sz="3600" dirty="0"/>
              <a:t>科学探究：物质的质量和体积的数量关系</a:t>
            </a:r>
          </a:p>
        </p:txBody>
      </p:sp>
      <p:sp>
        <p:nvSpPr>
          <p:cNvPr id="9" name="内容占位符 2">
            <a:extLst>
              <a:ext uri="{FF2B5EF4-FFF2-40B4-BE49-F238E27FC236}">
                <a16:creationId xmlns:a16="http://schemas.microsoft.com/office/drawing/2014/main" id="{C6AB8C57-BE6E-4260-BA47-FFE20D947AD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79239" y="2121741"/>
            <a:ext cx="7924801" cy="1143203"/>
          </a:xfrm>
        </p:spPr>
        <p:txBody>
          <a:bodyPr rtlCol="0">
            <a:normAutofit/>
          </a:bodyPr>
          <a:lstStyle/>
          <a:p>
            <a:r>
              <a:rPr lang="zh-CN" altLang="en-US" sz="2400" dirty="0"/>
              <a:t>同种物质，质量和体积的比值相同。</a:t>
            </a:r>
            <a:endParaRPr lang="en-US" altLang="zh-CN" sz="2400" dirty="0"/>
          </a:p>
          <a:p>
            <a:pPr marL="0" indent="0" rtl="0">
              <a:buNone/>
            </a:pPr>
            <a:endParaRPr lang="zh-CN" altLang="en-US" sz="2400" dirty="0"/>
          </a:p>
        </p:txBody>
      </p:sp>
      <p:sp>
        <p:nvSpPr>
          <p:cNvPr id="10" name="内容占位符 2">
            <a:extLst>
              <a:ext uri="{FF2B5EF4-FFF2-40B4-BE49-F238E27FC236}">
                <a16:creationId xmlns:a16="http://schemas.microsoft.com/office/drawing/2014/main" id="{0813A2C5-34D4-402C-BA04-FDA46191E8B1}"/>
              </a:ext>
            </a:extLst>
          </p:cNvPr>
          <p:cNvSpPr txBox="1">
            <a:spLocks/>
          </p:cNvSpPr>
          <p:nvPr/>
        </p:nvSpPr>
        <p:spPr>
          <a:xfrm>
            <a:off x="1079239" y="3539487"/>
            <a:ext cx="8773888" cy="9504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500"/>
              </a:spcBef>
              <a:buFont typeface="Wingdings" panose="05000000000000000000" pitchFamily="2" charset="2"/>
              <a:buChar char="§"/>
              <a:defRPr sz="22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9pPr>
          </a:lstStyle>
          <a:p>
            <a:r>
              <a:rPr lang="zh-CN" altLang="en-US" sz="2400" dirty="0"/>
              <a:t>不同的物质，质量和体积的比值不同。</a:t>
            </a:r>
            <a:endParaRPr lang="en-US" altLang="zh-CN" sz="2400" dirty="0"/>
          </a:p>
          <a:p>
            <a:pPr marL="0" indent="0">
              <a:buFont typeface="Wingdings" panose="05000000000000000000" pitchFamily="2" charset="2"/>
              <a:buNone/>
            </a:pPr>
            <a:endParaRPr lang="zh-CN" altLang="en-US" sz="2400" dirty="0"/>
          </a:p>
        </p:txBody>
      </p:sp>
      <p:sp>
        <p:nvSpPr>
          <p:cNvPr id="11" name="内容占位符 2">
            <a:extLst>
              <a:ext uri="{FF2B5EF4-FFF2-40B4-BE49-F238E27FC236}">
                <a16:creationId xmlns:a16="http://schemas.microsoft.com/office/drawing/2014/main" id="{A0516219-0224-421A-99F3-6AD7EC84619D}"/>
              </a:ext>
            </a:extLst>
          </p:cNvPr>
          <p:cNvSpPr txBox="1">
            <a:spLocks/>
          </p:cNvSpPr>
          <p:nvPr/>
        </p:nvSpPr>
        <p:spPr>
          <a:xfrm>
            <a:off x="1079239" y="5010803"/>
            <a:ext cx="10891937" cy="9504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500"/>
              </a:spcBef>
              <a:buFont typeface="Wingdings" panose="05000000000000000000" pitchFamily="2" charset="2"/>
              <a:buChar char="§"/>
              <a:defRPr sz="22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9pPr>
          </a:lstStyle>
          <a:p>
            <a:r>
              <a:rPr lang="zh-CN" altLang="en-US" sz="2400" dirty="0"/>
              <a:t>物质的质量和体积的比值也像物质的颜色、气味和味道一样是物质的一种</a:t>
            </a:r>
            <a:r>
              <a:rPr lang="zh-CN" altLang="en-US" sz="2400" b="1" dirty="0">
                <a:solidFill>
                  <a:srgbClr val="DDC237"/>
                </a:solidFill>
              </a:rPr>
              <a:t>特性</a:t>
            </a:r>
            <a:r>
              <a:rPr lang="zh-CN" altLang="en-US" sz="2400" dirty="0"/>
              <a:t>。</a:t>
            </a:r>
            <a:endParaRPr lang="en-US" altLang="zh-CN" sz="2400" dirty="0"/>
          </a:p>
          <a:p>
            <a:pPr marL="0" indent="0">
              <a:buFont typeface="Wingdings" panose="05000000000000000000" pitchFamily="2" charset="2"/>
              <a:buNone/>
            </a:pPr>
            <a:endParaRPr lang="zh-CN" altLang="en-US" sz="2400" dirty="0"/>
          </a:p>
        </p:txBody>
      </p:sp>
    </p:spTree>
    <p:extLst>
      <p:ext uri="{BB962C8B-B14F-4D97-AF65-F5344CB8AC3E}">
        <p14:creationId xmlns:p14="http://schemas.microsoft.com/office/powerpoint/2010/main" val="34974289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/>
      <p:bldP spid="10" grpId="0"/>
      <p:bldP spid="1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079239" y="485085"/>
            <a:ext cx="9628632" cy="1362113"/>
          </a:xfrm>
        </p:spPr>
        <p:txBody>
          <a:bodyPr rtlCol="0">
            <a:normAutofit/>
          </a:bodyPr>
          <a:lstStyle/>
          <a:p>
            <a:pPr rtl="0"/>
            <a:r>
              <a:rPr lang="zh-CN" altLang="en-US" sz="3600" dirty="0"/>
              <a:t>密度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9" name="内容占位符 2">
                <a:extLst>
                  <a:ext uri="{FF2B5EF4-FFF2-40B4-BE49-F238E27FC236}">
                    <a16:creationId xmlns:a16="http://schemas.microsoft.com/office/drawing/2014/main" id="{C6AB8C57-BE6E-4260-BA47-FFE20D947AD8}"/>
                  </a:ext>
                </a:extLst>
              </p:cNvPr>
              <p:cNvSpPr>
                <a:spLocks noGrp="1"/>
              </p:cNvSpPr>
              <p:nvPr>
                <p:ph sz="half" idx="1"/>
              </p:nvPr>
            </p:nvSpPr>
            <p:spPr>
              <a:xfrm>
                <a:off x="1079239" y="2121741"/>
                <a:ext cx="10145488" cy="1307259"/>
              </a:xfrm>
            </p:spPr>
            <p:txBody>
              <a:bodyPr rtlCol="0">
                <a:normAutofit/>
              </a:bodyPr>
              <a:lstStyle/>
              <a:p>
                <a:r>
                  <a:rPr lang="zh-CN" altLang="en-US" sz="2400" dirty="0"/>
                  <a:t>物体质量和体积的比值称为</a:t>
                </a:r>
                <a:r>
                  <a:rPr lang="zh-CN" altLang="en-US" sz="2400" b="1" dirty="0">
                    <a:solidFill>
                      <a:srgbClr val="DDC237"/>
                    </a:solidFill>
                  </a:rPr>
                  <a:t>密度</a:t>
                </a:r>
                <a:r>
                  <a:rPr lang="zh-CN" altLang="en-US" sz="2400" dirty="0"/>
                  <a:t>。符号为 </a:t>
                </a:r>
                <a:r>
                  <a:rPr lang="zh-CN" altLang="en-US" sz="3200" b="1" i="1" dirty="0">
                    <a:solidFill>
                      <a:srgbClr val="DDC237"/>
                    </a:solidFill>
                  </a:rPr>
                  <a:t>ρ</a:t>
                </a:r>
                <a:r>
                  <a:rPr lang="zh-CN" altLang="en-US" sz="2400" dirty="0"/>
                  <a:t>；公式：</a:t>
                </a:r>
                <a14:m>
                  <m:oMath xmlns:m="http://schemas.openxmlformats.org/officeDocument/2006/math">
                    <m:r>
                      <a:rPr lang="zh-CN" altLang="en-US" sz="3200" smtClean="0">
                        <a:solidFill>
                          <a:srgbClr val="DDC237"/>
                        </a:solidFill>
                        <a:latin typeface="Cambria Math" panose="02040503050406030204" pitchFamily="18" charset="0"/>
                      </a:rPr>
                      <m:t>𝝆</m:t>
                    </m:r>
                    <m:r>
                      <a:rPr lang="en-US" altLang="zh-CN" sz="3200">
                        <a:solidFill>
                          <a:srgbClr val="DDC237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altLang="zh-CN" sz="3200" i="1">
                            <a:solidFill>
                              <a:srgbClr val="DDC237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zh-CN" sz="3200">
                            <a:solidFill>
                              <a:srgbClr val="DDC237"/>
                            </a:solidFill>
                            <a:latin typeface="Cambria Math" panose="02040503050406030204" pitchFamily="18" charset="0"/>
                          </a:rPr>
                          <m:t>𝒎</m:t>
                        </m:r>
                      </m:num>
                      <m:den>
                        <m:r>
                          <a:rPr lang="en-US" altLang="zh-CN" sz="3200">
                            <a:solidFill>
                              <a:srgbClr val="DDC237"/>
                            </a:solidFill>
                            <a:latin typeface="Cambria Math" panose="02040503050406030204" pitchFamily="18" charset="0"/>
                          </a:rPr>
                          <m:t>𝑽</m:t>
                        </m:r>
                      </m:den>
                    </m:f>
                  </m:oMath>
                </a14:m>
                <a:r>
                  <a:rPr lang="zh-CN" altLang="en-US" sz="3200" dirty="0"/>
                  <a:t>。</a:t>
                </a:r>
                <a:endParaRPr lang="en-US" altLang="zh-CN" sz="3200" dirty="0"/>
              </a:p>
              <a:p>
                <a:endParaRPr lang="zh-CN" altLang="en-US" sz="2400" dirty="0"/>
              </a:p>
            </p:txBody>
          </p:sp>
        </mc:Choice>
        <mc:Fallback>
          <p:sp>
            <p:nvSpPr>
              <p:cNvPr id="9" name="内容占位符 2">
                <a:extLst>
                  <a:ext uri="{FF2B5EF4-FFF2-40B4-BE49-F238E27FC236}">
                    <a16:creationId xmlns:a16="http://schemas.microsoft.com/office/drawing/2014/main" id="{C6AB8C57-BE6E-4260-BA47-FFE20D947AD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xfrm>
                <a:off x="1079239" y="2121741"/>
                <a:ext cx="10145488" cy="1307259"/>
              </a:xfrm>
              <a:blipFill>
                <a:blip r:embed="rId3"/>
                <a:stretch>
                  <a:fillRect l="-781" t="-186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内容占位符 2">
            <a:extLst>
              <a:ext uri="{FF2B5EF4-FFF2-40B4-BE49-F238E27FC236}">
                <a16:creationId xmlns:a16="http://schemas.microsoft.com/office/drawing/2014/main" id="{0813A2C5-34D4-402C-BA04-FDA46191E8B1}"/>
              </a:ext>
            </a:extLst>
          </p:cNvPr>
          <p:cNvSpPr txBox="1">
            <a:spLocks/>
          </p:cNvSpPr>
          <p:nvPr/>
        </p:nvSpPr>
        <p:spPr>
          <a:xfrm>
            <a:off x="1079239" y="3228310"/>
            <a:ext cx="8773888" cy="9504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500"/>
              </a:spcBef>
              <a:buFont typeface="Wingdings" panose="05000000000000000000" pitchFamily="2" charset="2"/>
              <a:buChar char="§"/>
              <a:defRPr sz="22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9pPr>
          </a:lstStyle>
          <a:p>
            <a:r>
              <a:rPr lang="zh-CN" altLang="en-US" sz="2400" dirty="0"/>
              <a:t>单位：</a:t>
            </a:r>
            <a:r>
              <a:rPr lang="en-US" altLang="zh-CN" sz="2400" i="1" dirty="0"/>
              <a:t>g</a:t>
            </a:r>
            <a:r>
              <a:rPr lang="en-US" altLang="zh-CN" sz="2400" dirty="0"/>
              <a:t>/</a:t>
            </a:r>
            <a:r>
              <a:rPr lang="en-US" altLang="zh-CN" sz="2400" i="1" dirty="0"/>
              <a:t>cm</a:t>
            </a:r>
            <a:r>
              <a:rPr lang="en-US" altLang="zh-CN" sz="2400" i="1" baseline="30000" dirty="0"/>
              <a:t>3  </a:t>
            </a:r>
            <a:r>
              <a:rPr lang="zh-CN" altLang="en-US" sz="2400" dirty="0"/>
              <a:t>和 </a:t>
            </a:r>
            <a:r>
              <a:rPr lang="en-US" altLang="zh-CN" sz="2400" i="1" dirty="0"/>
              <a:t>kg/m</a:t>
            </a:r>
            <a:r>
              <a:rPr lang="en-US" altLang="zh-CN" sz="2400" i="1" baseline="30000" dirty="0"/>
              <a:t>3</a:t>
            </a:r>
            <a:r>
              <a:rPr lang="zh-CN" altLang="en-US" sz="2400" dirty="0"/>
              <a:t> 。</a:t>
            </a:r>
            <a:r>
              <a:rPr lang="en-US" altLang="zh-CN" sz="2400" i="1" baseline="30000" dirty="0"/>
              <a:t> </a:t>
            </a:r>
            <a:endParaRPr lang="en-US" altLang="zh-CN" sz="2400" i="1" dirty="0"/>
          </a:p>
          <a:p>
            <a:endParaRPr lang="en-US" altLang="zh-CN" sz="2800" dirty="0"/>
          </a:p>
          <a:p>
            <a:pPr marL="0" indent="0">
              <a:buFont typeface="Wingdings" panose="05000000000000000000" pitchFamily="2" charset="2"/>
              <a:buNone/>
            </a:pPr>
            <a:endParaRPr lang="zh-CN" altLang="en-US" sz="2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内容占位符 2">
                <a:extLst>
                  <a:ext uri="{FF2B5EF4-FFF2-40B4-BE49-F238E27FC236}">
                    <a16:creationId xmlns:a16="http://schemas.microsoft.com/office/drawing/2014/main" id="{A0516219-0224-421A-99F3-6AD7EC84619D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289249" y="3703543"/>
                <a:ext cx="9343054" cy="950466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 fontScale="92500"/>
              </a:bodyPr>
              <a:lstStyle>
                <a:lvl1pPr marL="228600" indent="-228600" algn="l" defTabSz="914400" rtl="0" eaLnBrk="1" latinLnBrk="0" hangingPunct="1">
                  <a:lnSpc>
                    <a:spcPct val="100000"/>
                  </a:lnSpc>
                  <a:spcBef>
                    <a:spcPts val="1500"/>
                  </a:spcBef>
                  <a:buFont typeface="Wingdings" panose="05000000000000000000" pitchFamily="2" charset="2"/>
                  <a:buChar char="§"/>
                  <a:defRPr sz="2200" kern="12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100000"/>
                  </a:lnSpc>
                  <a:spcBef>
                    <a:spcPts val="300"/>
                  </a:spcBef>
                  <a:buFont typeface="Wingdings" panose="05000000000000000000" pitchFamily="2" charset="2"/>
                  <a:buChar char="§"/>
                  <a:defRPr sz="2000" kern="12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100000"/>
                  </a:lnSpc>
                  <a:spcBef>
                    <a:spcPts val="3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100000"/>
                  </a:lnSpc>
                  <a:spcBef>
                    <a:spcPts val="0"/>
                  </a:spcBef>
                  <a:buFont typeface="Wingdings" panose="05000000000000000000" pitchFamily="2" charset="2"/>
                  <a:buChar char="§"/>
                  <a:defRPr sz="1600" kern="12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100000"/>
                  </a:lnSpc>
                  <a:spcBef>
                    <a:spcPts val="0"/>
                  </a:spcBef>
                  <a:buFont typeface="Wingdings" panose="05000000000000000000" pitchFamily="2" charset="2"/>
                  <a:buChar char="§"/>
                  <a:defRPr sz="1600" kern="12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100000"/>
                  </a:lnSpc>
                  <a:spcBef>
                    <a:spcPts val="0"/>
                  </a:spcBef>
                  <a:buFont typeface="Wingdings" panose="05000000000000000000" pitchFamily="2" charset="2"/>
                  <a:buChar char="§"/>
                  <a:defRPr sz="1600" kern="12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100000"/>
                  </a:lnSpc>
                  <a:spcBef>
                    <a:spcPts val="0"/>
                  </a:spcBef>
                  <a:buFont typeface="Wingdings" panose="05000000000000000000" pitchFamily="2" charset="2"/>
                  <a:buChar char="§"/>
                  <a:defRPr sz="1600" kern="12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100000"/>
                  </a:lnSpc>
                  <a:spcBef>
                    <a:spcPts val="0"/>
                  </a:spcBef>
                  <a:buFont typeface="Wingdings" panose="05000000000000000000" pitchFamily="2" charset="2"/>
                  <a:buChar char="§"/>
                  <a:defRPr sz="1600" kern="12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100000"/>
                  </a:lnSpc>
                  <a:spcBef>
                    <a:spcPts val="0"/>
                  </a:spcBef>
                  <a:buFont typeface="Wingdings" panose="05000000000000000000" pitchFamily="2" charset="2"/>
                  <a:buChar char="§"/>
                  <a:defRPr sz="1600" kern="12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lvl9pPr>
              </a:lstStyle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2800" b="1" i="1" dirty="0" smtClean="0">
                          <a:latin typeface="Cambria Math" panose="02040503050406030204" pitchFamily="18" charset="0"/>
                        </a:rPr>
                        <m:t>𝟏</m:t>
                      </m:r>
                      <m:f>
                        <m:fPr>
                          <m:type m:val="lin"/>
                          <m:ctrlPr>
                            <a:rPr lang="en-US" altLang="zh-CN" sz="2800" b="1" i="1" dirty="0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CN" sz="2800" b="1" i="1" dirty="0" smtClean="0">
                              <a:latin typeface="Cambria Math" panose="02040503050406030204" pitchFamily="18" charset="0"/>
                            </a:rPr>
                            <m:t>𝒈</m:t>
                          </m:r>
                        </m:num>
                        <m:den>
                          <m:sSup>
                            <m:sSupPr>
                              <m:ctrlPr>
                                <a:rPr lang="en-US" altLang="zh-CN" sz="2800" b="1" i="1" dirty="0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CN" sz="2800" b="1" i="1" dirty="0">
                                  <a:latin typeface="Cambria Math" panose="02040503050406030204" pitchFamily="18" charset="0"/>
                                </a:rPr>
                                <m:t>𝒄𝒎</m:t>
                              </m:r>
                            </m:e>
                            <m:sup>
                              <m:r>
                                <a:rPr lang="en-US" altLang="zh-CN" sz="2800" b="1" i="1" dirty="0" smtClean="0">
                                  <a:latin typeface="Cambria Math" panose="02040503050406030204" pitchFamily="18" charset="0"/>
                                </a:rPr>
                                <m:t>𝟑</m:t>
                              </m:r>
                            </m:sup>
                          </m:sSup>
                        </m:den>
                      </m:f>
                      <m:r>
                        <a:rPr lang="en-US" altLang="zh-CN" sz="2800" b="1" i="1" dirty="0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altLang="zh-CN" sz="2800" b="1" i="1" dirty="0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CN" sz="2800" b="1" i="1" dirty="0" smtClean="0">
                              <a:latin typeface="Cambria Math" panose="02040503050406030204" pitchFamily="18" charset="0"/>
                            </a:rPr>
                            <m:t>𝟏</m:t>
                          </m:r>
                          <m:r>
                            <a:rPr lang="en-US" altLang="zh-CN" sz="2800" b="1" i="1" dirty="0" smtClean="0">
                              <a:latin typeface="Cambria Math" panose="02040503050406030204" pitchFamily="18" charset="0"/>
                            </a:rPr>
                            <m:t>𝒈</m:t>
                          </m:r>
                        </m:num>
                        <m:den>
                          <m:r>
                            <a:rPr lang="en-US" altLang="zh-CN" sz="2800" b="1" i="1" dirty="0" smtClean="0">
                              <a:latin typeface="Cambria Math" panose="02040503050406030204" pitchFamily="18" charset="0"/>
                            </a:rPr>
                            <m:t>𝟏</m:t>
                          </m:r>
                          <m:sSup>
                            <m:sSupPr>
                              <m:ctrlPr>
                                <a:rPr lang="en-US" altLang="zh-CN" sz="2800" b="1" i="1" dirty="0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CN" sz="2800" b="1" i="1" dirty="0">
                                  <a:latin typeface="Cambria Math" panose="02040503050406030204" pitchFamily="18" charset="0"/>
                                </a:rPr>
                                <m:t>𝒄𝒎</m:t>
                              </m:r>
                            </m:e>
                            <m:sup>
                              <m:r>
                                <a:rPr lang="en-US" altLang="zh-CN" sz="2800" b="1" i="1" dirty="0" smtClean="0">
                                  <a:latin typeface="Cambria Math" panose="02040503050406030204" pitchFamily="18" charset="0"/>
                                </a:rPr>
                                <m:t>𝟑</m:t>
                              </m:r>
                            </m:sup>
                          </m:sSup>
                        </m:den>
                      </m:f>
                      <m:r>
                        <a:rPr lang="en-US" altLang="zh-CN" sz="2800" b="1" i="1" dirty="0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altLang="zh-CN" sz="2800" b="1" i="1" dirty="0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CN" sz="2800" b="1" i="1" dirty="0" smtClean="0">
                              <a:latin typeface="Cambria Math" panose="02040503050406030204" pitchFamily="18" charset="0"/>
                            </a:rPr>
                            <m:t>𝟏</m:t>
                          </m:r>
                          <m:r>
                            <a:rPr lang="en-US" altLang="zh-CN" sz="2800" b="1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sSup>
                            <m:sSupPr>
                              <m:ctrlPr>
                                <a:rPr lang="en-US" altLang="zh-CN" sz="2800" b="1" i="1" dirty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CN" sz="2800" b="1" i="1" dirty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𝟏𝟎</m:t>
                              </m:r>
                            </m:e>
                            <m:sup>
                              <m:r>
                                <a:rPr lang="en-US" altLang="zh-CN" sz="2800" b="1" i="1" dirty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altLang="zh-CN" sz="2800" b="1" i="1" dirty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𝟑</m:t>
                              </m:r>
                            </m:sup>
                          </m:sSup>
                          <m:r>
                            <a:rPr lang="en-US" altLang="zh-CN" sz="2800" b="1" i="1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𝒌𝒈</m:t>
                          </m:r>
                        </m:num>
                        <m:den>
                          <m:r>
                            <a:rPr lang="en-US" altLang="zh-CN" sz="2800" b="1" i="1" dirty="0" smtClean="0">
                              <a:latin typeface="Cambria Math" panose="02040503050406030204" pitchFamily="18" charset="0"/>
                            </a:rPr>
                            <m:t>𝟏</m:t>
                          </m:r>
                          <m:r>
                            <a:rPr lang="en-US" altLang="zh-CN" sz="2800" b="1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sSup>
                            <m:sSupPr>
                              <m:ctrlPr>
                                <a:rPr lang="en-US" altLang="zh-CN" sz="2800" b="1" i="1" dirty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CN" sz="2800" b="1" i="1" dirty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𝟏𝟎</m:t>
                              </m:r>
                            </m:e>
                            <m:sup>
                              <m:r>
                                <a:rPr lang="en-US" altLang="zh-CN" sz="2800" b="1" i="1" dirty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altLang="zh-CN" sz="2800" b="1" i="1" dirty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𝟔</m:t>
                              </m:r>
                            </m:sup>
                          </m:sSup>
                          <m:sSup>
                            <m:sSupPr>
                              <m:ctrlPr>
                                <a:rPr lang="en-US" altLang="zh-CN" sz="2800" b="1" i="1" dirty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CN" sz="2800" b="1" i="1" dirty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𝒎</m:t>
                              </m:r>
                            </m:e>
                            <m:sup>
                              <m:r>
                                <a:rPr lang="en-US" altLang="zh-CN" sz="2800" b="1" i="1" dirty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𝟑</m:t>
                              </m:r>
                            </m:sup>
                          </m:sSup>
                        </m:den>
                      </m:f>
                      <m:r>
                        <a:rPr lang="en-US" altLang="zh-CN" sz="2800" b="1" i="1" dirty="0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altLang="zh-CN" sz="2800" b="1" i="1" dirty="0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CN" sz="2800" b="1" i="1" dirty="0" smtClean="0">
                              <a:latin typeface="Cambria Math" panose="02040503050406030204" pitchFamily="18" charset="0"/>
                            </a:rPr>
                            <m:t>𝟏𝟎</m:t>
                          </m:r>
                        </m:e>
                        <m:sup>
                          <m:r>
                            <a:rPr lang="en-US" altLang="zh-CN" sz="2800" b="1" i="1" dirty="0" smtClean="0">
                              <a:latin typeface="Cambria Math" panose="02040503050406030204" pitchFamily="18" charset="0"/>
                            </a:rPr>
                            <m:t>𝟑</m:t>
                          </m:r>
                        </m:sup>
                      </m:sSup>
                      <m:f>
                        <m:fPr>
                          <m:type m:val="lin"/>
                          <m:ctrlPr>
                            <a:rPr lang="en-US" altLang="zh-CN" sz="2800" b="1" i="1" dirty="0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CN" sz="2800" b="1" i="1" dirty="0">
                              <a:latin typeface="Cambria Math" panose="02040503050406030204" pitchFamily="18" charset="0"/>
                            </a:rPr>
                            <m:t>𝒌𝒈</m:t>
                          </m:r>
                        </m:num>
                        <m:den>
                          <m:sSup>
                            <m:sSupPr>
                              <m:ctrlPr>
                                <a:rPr lang="en-US" altLang="zh-CN" sz="2800" b="1" i="1" dirty="0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CN" sz="2800" b="1" i="1" dirty="0" smtClean="0">
                                  <a:latin typeface="Cambria Math" panose="02040503050406030204" pitchFamily="18" charset="0"/>
                                </a:rPr>
                                <m:t>𝒎</m:t>
                              </m:r>
                            </m:e>
                            <m:sup>
                              <m:r>
                                <a:rPr lang="en-US" altLang="zh-CN" sz="2800" b="1" i="1" dirty="0" smtClean="0">
                                  <a:latin typeface="Cambria Math" panose="02040503050406030204" pitchFamily="18" charset="0"/>
                                </a:rPr>
                                <m:t>𝟑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zh-CN" altLang="en-US" sz="2800" b="1" dirty="0"/>
              </a:p>
            </p:txBody>
          </p:sp>
        </mc:Choice>
        <mc:Fallback xmlns="">
          <p:sp>
            <p:nvSpPr>
              <p:cNvPr id="11" name="内容占位符 2">
                <a:extLst>
                  <a:ext uri="{FF2B5EF4-FFF2-40B4-BE49-F238E27FC236}">
                    <a16:creationId xmlns:a16="http://schemas.microsoft.com/office/drawing/2014/main" xmlns="" xmlns:a14="http://schemas.microsoft.com/office/drawing/2010/main" id="{A0516219-0224-421A-99F3-6AD7EC84619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9249" y="3703543"/>
                <a:ext cx="9343054" cy="950466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内容占位符 2">
            <a:extLst>
              <a:ext uri="{FF2B5EF4-FFF2-40B4-BE49-F238E27FC236}">
                <a16:creationId xmlns:a16="http://schemas.microsoft.com/office/drawing/2014/main" id="{D1D4022D-6759-4412-80C4-919EBEFDA720}"/>
              </a:ext>
            </a:extLst>
          </p:cNvPr>
          <p:cNvSpPr txBox="1">
            <a:spLocks/>
          </p:cNvSpPr>
          <p:nvPr/>
        </p:nvSpPr>
        <p:spPr>
          <a:xfrm>
            <a:off x="1079239" y="5129242"/>
            <a:ext cx="8773888" cy="9504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500"/>
              </a:spcBef>
              <a:buFont typeface="Wingdings" panose="05000000000000000000" pitchFamily="2" charset="2"/>
              <a:buChar char="§"/>
              <a:defRPr sz="22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9pPr>
          </a:lstStyle>
          <a:p>
            <a:r>
              <a:rPr lang="zh-CN" altLang="en-US" sz="2400" dirty="0"/>
              <a:t>意义：单位体积物体的质量。</a:t>
            </a:r>
            <a:endParaRPr lang="en-US" altLang="zh-CN" sz="2400" dirty="0"/>
          </a:p>
          <a:p>
            <a:endParaRPr lang="en-US" altLang="zh-CN" sz="2800" dirty="0"/>
          </a:p>
          <a:p>
            <a:pPr marL="0" indent="0">
              <a:buFont typeface="Wingdings" panose="05000000000000000000" pitchFamily="2" charset="2"/>
              <a:buNone/>
            </a:pPr>
            <a:endParaRPr lang="zh-CN" altLang="en-US" sz="2400" dirty="0"/>
          </a:p>
        </p:txBody>
      </p:sp>
    </p:spTree>
    <p:extLst>
      <p:ext uri="{BB962C8B-B14F-4D97-AF65-F5344CB8AC3E}">
        <p14:creationId xmlns:p14="http://schemas.microsoft.com/office/powerpoint/2010/main" val="18253841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/>
      <p:bldP spid="10" grpId="0"/>
      <p:bldP spid="11" grpId="0" animBg="1"/>
      <p:bldP spid="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085741" y="485084"/>
            <a:ext cx="9628632" cy="1362113"/>
          </a:xfrm>
        </p:spPr>
        <p:txBody>
          <a:bodyPr rtlCol="0">
            <a:normAutofit/>
          </a:bodyPr>
          <a:lstStyle/>
          <a:p>
            <a:pPr rtl="0"/>
            <a:r>
              <a:rPr lang="zh-CN" altLang="en-US" sz="3600" dirty="0"/>
              <a:t>密度</a:t>
            </a:r>
          </a:p>
        </p:txBody>
      </p:sp>
      <p:sp>
        <p:nvSpPr>
          <p:cNvPr id="9" name="内容占位符 2">
            <a:extLst>
              <a:ext uri="{FF2B5EF4-FFF2-40B4-BE49-F238E27FC236}">
                <a16:creationId xmlns:a16="http://schemas.microsoft.com/office/drawing/2014/main" id="{C6AB8C57-BE6E-4260-BA47-FFE20D947AD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96684" y="3703544"/>
            <a:ext cx="11283821" cy="1307259"/>
          </a:xfrm>
        </p:spPr>
        <p:txBody>
          <a:bodyPr rtlCol="0">
            <a:normAutofit/>
          </a:bodyPr>
          <a:lstStyle/>
          <a:p>
            <a:r>
              <a:rPr lang="zh-CN" altLang="en-US" sz="2400" dirty="0"/>
              <a:t>水的密度的意义：每</a:t>
            </a:r>
            <a:r>
              <a:rPr lang="en-US" altLang="zh-CN" sz="2400" dirty="0"/>
              <a:t>1</a:t>
            </a:r>
            <a:r>
              <a:rPr lang="zh-CN" altLang="en-US" sz="2400" dirty="0"/>
              <a:t>立方厘米水的质量是</a:t>
            </a:r>
            <a:r>
              <a:rPr lang="en-US" altLang="zh-CN" sz="2400" dirty="0"/>
              <a:t>1</a:t>
            </a:r>
            <a:r>
              <a:rPr lang="zh-CN" altLang="en-US" sz="2400" dirty="0"/>
              <a:t>克或每</a:t>
            </a:r>
            <a:r>
              <a:rPr lang="en-US" altLang="zh-CN" sz="2400" dirty="0"/>
              <a:t>1</a:t>
            </a:r>
            <a:r>
              <a:rPr lang="zh-CN" altLang="en-US" sz="2400" dirty="0"/>
              <a:t>立方米水的质量是</a:t>
            </a:r>
            <a:r>
              <a:rPr lang="en-US" altLang="zh-CN" sz="2400" dirty="0"/>
              <a:t>10</a:t>
            </a:r>
            <a:r>
              <a:rPr lang="en-US" altLang="zh-CN" sz="2400" i="1" baseline="30000" dirty="0"/>
              <a:t>3 </a:t>
            </a:r>
            <a:r>
              <a:rPr lang="zh-CN" altLang="en-US" sz="2400" dirty="0"/>
              <a:t>千克。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6" name="内容占位符 2">
                <a:extLst>
                  <a:ext uri="{FF2B5EF4-FFF2-40B4-BE49-F238E27FC236}">
                    <a16:creationId xmlns:a16="http://schemas.microsoft.com/office/drawing/2014/main" id="{D1D4022D-6759-4412-80C4-919EBEFDA720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696684" y="5010803"/>
                <a:ext cx="10350761" cy="950466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/>
              </a:bodyPr>
              <a:lstStyle>
                <a:lvl1pPr marL="228600" indent="-228600" algn="l" defTabSz="914400" rtl="0" eaLnBrk="1" latinLnBrk="0" hangingPunct="1">
                  <a:lnSpc>
                    <a:spcPct val="100000"/>
                  </a:lnSpc>
                  <a:spcBef>
                    <a:spcPts val="1500"/>
                  </a:spcBef>
                  <a:buFont typeface="Wingdings" panose="05000000000000000000" pitchFamily="2" charset="2"/>
                  <a:buChar char="§"/>
                  <a:defRPr sz="2200" kern="12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100000"/>
                  </a:lnSpc>
                  <a:spcBef>
                    <a:spcPts val="300"/>
                  </a:spcBef>
                  <a:buFont typeface="Wingdings" panose="05000000000000000000" pitchFamily="2" charset="2"/>
                  <a:buChar char="§"/>
                  <a:defRPr sz="2000" kern="12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100000"/>
                  </a:lnSpc>
                  <a:spcBef>
                    <a:spcPts val="3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100000"/>
                  </a:lnSpc>
                  <a:spcBef>
                    <a:spcPts val="0"/>
                  </a:spcBef>
                  <a:buFont typeface="Wingdings" panose="05000000000000000000" pitchFamily="2" charset="2"/>
                  <a:buChar char="§"/>
                  <a:defRPr sz="1600" kern="12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100000"/>
                  </a:lnSpc>
                  <a:spcBef>
                    <a:spcPts val="0"/>
                  </a:spcBef>
                  <a:buFont typeface="Wingdings" panose="05000000000000000000" pitchFamily="2" charset="2"/>
                  <a:buChar char="§"/>
                  <a:defRPr sz="1600" kern="12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100000"/>
                  </a:lnSpc>
                  <a:spcBef>
                    <a:spcPts val="0"/>
                  </a:spcBef>
                  <a:buFont typeface="Wingdings" panose="05000000000000000000" pitchFamily="2" charset="2"/>
                  <a:buChar char="§"/>
                  <a:defRPr sz="1600" kern="12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100000"/>
                  </a:lnSpc>
                  <a:spcBef>
                    <a:spcPts val="0"/>
                  </a:spcBef>
                  <a:buFont typeface="Wingdings" panose="05000000000000000000" pitchFamily="2" charset="2"/>
                  <a:buChar char="§"/>
                  <a:defRPr sz="1600" kern="12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100000"/>
                  </a:lnSpc>
                  <a:spcBef>
                    <a:spcPts val="0"/>
                  </a:spcBef>
                  <a:buFont typeface="Wingdings" panose="05000000000000000000" pitchFamily="2" charset="2"/>
                  <a:buChar char="§"/>
                  <a:defRPr sz="1600" kern="12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100000"/>
                  </a:lnSpc>
                  <a:spcBef>
                    <a:spcPts val="0"/>
                  </a:spcBef>
                  <a:buFont typeface="Wingdings" panose="05000000000000000000" pitchFamily="2" charset="2"/>
                  <a:buChar char="§"/>
                  <a:defRPr sz="1600" kern="12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lvl9pPr>
              </a:lstStyle>
              <a:p>
                <a:r>
                  <a:rPr lang="zh-CN" altLang="en-US" sz="2400" dirty="0"/>
                  <a:t>物质的密度并</a:t>
                </a:r>
                <a:r>
                  <a:rPr lang="zh-CN" altLang="en-US" sz="2400" b="1" dirty="0">
                    <a:solidFill>
                      <a:srgbClr val="DDC237"/>
                    </a:solidFill>
                  </a:rPr>
                  <a:t>不随着</a:t>
                </a:r>
                <a:r>
                  <a:rPr lang="zh-CN" altLang="en-US" sz="2400" dirty="0"/>
                  <a:t>质量和体积变化，公式</a:t>
                </a:r>
                <a14:m>
                  <m:oMath xmlns:m="http://schemas.openxmlformats.org/officeDocument/2006/math">
                    <m:r>
                      <a:rPr lang="en-US" altLang="zh-CN" sz="2800" b="0" i="0" smtClean="0">
                        <a:solidFill>
                          <a:srgbClr val="DDC237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zh-CN" altLang="en-US" sz="280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𝝆</m:t>
                    </m:r>
                    <m:r>
                      <a:rPr lang="en-US" altLang="zh-CN" sz="280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altLang="zh-CN" sz="2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zh-CN" sz="280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𝒎</m:t>
                        </m:r>
                      </m:num>
                      <m:den>
                        <m:r>
                          <a:rPr lang="en-US" altLang="zh-CN" sz="280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𝑽</m:t>
                        </m:r>
                      </m:den>
                    </m:f>
                  </m:oMath>
                </a14:m>
                <a:r>
                  <a:rPr lang="zh-CN" altLang="en-US" sz="2400" dirty="0"/>
                  <a:t>是密度的比值计算式。</a:t>
                </a:r>
                <a:endParaRPr lang="en-US" altLang="zh-CN" sz="2400" dirty="0"/>
              </a:p>
              <a:p>
                <a:pPr marL="0" indent="0">
                  <a:buFont typeface="Wingdings" panose="05000000000000000000" pitchFamily="2" charset="2"/>
                  <a:buNone/>
                </a:pPr>
                <a:endParaRPr lang="zh-CN" altLang="en-US" sz="2400" dirty="0"/>
              </a:p>
            </p:txBody>
          </p:sp>
        </mc:Choice>
        <mc:Fallback>
          <p:sp>
            <p:nvSpPr>
              <p:cNvPr id="6" name="内容占位符 2">
                <a:extLst>
                  <a:ext uri="{FF2B5EF4-FFF2-40B4-BE49-F238E27FC236}">
                    <a16:creationId xmlns:a16="http://schemas.microsoft.com/office/drawing/2014/main" id="{D1D4022D-6759-4412-80C4-919EBEFDA72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6684" y="5010803"/>
                <a:ext cx="10350761" cy="950466"/>
              </a:xfrm>
              <a:prstGeom prst="rect">
                <a:avLst/>
              </a:prstGeom>
              <a:blipFill>
                <a:blip r:embed="rId3"/>
                <a:stretch>
                  <a:fillRect l="-766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内容占位符 2">
            <a:extLst>
              <a:ext uri="{FF2B5EF4-FFF2-40B4-BE49-F238E27FC236}">
                <a16:creationId xmlns:a16="http://schemas.microsoft.com/office/drawing/2014/main" id="{53F65A3B-0886-4B13-9AEA-4BB9A623F125}"/>
              </a:ext>
            </a:extLst>
          </p:cNvPr>
          <p:cNvSpPr txBox="1">
            <a:spLocks/>
          </p:cNvSpPr>
          <p:nvPr/>
        </p:nvSpPr>
        <p:spPr>
          <a:xfrm>
            <a:off x="696684" y="2385486"/>
            <a:ext cx="8773888" cy="9504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500"/>
              </a:spcBef>
              <a:buFont typeface="Wingdings" panose="05000000000000000000" pitchFamily="2" charset="2"/>
              <a:buChar char="§"/>
              <a:defRPr sz="22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9pPr>
          </a:lstStyle>
          <a:p>
            <a:r>
              <a:rPr lang="zh-CN" altLang="en-US" sz="2400" dirty="0"/>
              <a:t>水的密度：</a:t>
            </a:r>
            <a:r>
              <a:rPr lang="en-US" altLang="zh-CN" sz="2400" dirty="0"/>
              <a:t>1</a:t>
            </a:r>
            <a:r>
              <a:rPr lang="en-US" altLang="zh-CN" sz="2400" i="1" dirty="0"/>
              <a:t> g</a:t>
            </a:r>
            <a:r>
              <a:rPr lang="en-US" altLang="zh-CN" sz="2400" dirty="0"/>
              <a:t>/</a:t>
            </a:r>
            <a:r>
              <a:rPr lang="en-US" altLang="zh-CN" sz="2400" i="1" dirty="0"/>
              <a:t>cm</a:t>
            </a:r>
            <a:r>
              <a:rPr lang="en-US" altLang="zh-CN" sz="2400" i="1" baseline="30000" dirty="0"/>
              <a:t>3 </a:t>
            </a:r>
            <a:r>
              <a:rPr lang="zh-CN" altLang="en-US" sz="2400" dirty="0"/>
              <a:t>或</a:t>
            </a:r>
            <a:r>
              <a:rPr lang="en-US" altLang="zh-CN" sz="2400" dirty="0"/>
              <a:t>10</a:t>
            </a:r>
            <a:r>
              <a:rPr lang="en-US" altLang="zh-CN" sz="2400" i="1" baseline="30000" dirty="0"/>
              <a:t>3</a:t>
            </a:r>
            <a:r>
              <a:rPr lang="en-US" altLang="zh-CN" sz="2400" i="1" dirty="0"/>
              <a:t> kg/m</a:t>
            </a:r>
            <a:r>
              <a:rPr lang="en-US" altLang="zh-CN" sz="2400" i="1" baseline="30000" dirty="0"/>
              <a:t>3</a:t>
            </a:r>
            <a:r>
              <a:rPr lang="zh-CN" altLang="en-US" sz="2400" i="1" dirty="0"/>
              <a:t>。</a:t>
            </a:r>
            <a:endParaRPr lang="en-US" altLang="zh-CN" sz="2800" dirty="0"/>
          </a:p>
          <a:p>
            <a:pPr marL="0" indent="0">
              <a:buFont typeface="Wingdings" panose="05000000000000000000" pitchFamily="2" charset="2"/>
              <a:buNone/>
            </a:pPr>
            <a:endParaRPr lang="zh-CN" altLang="en-US" sz="2400" dirty="0"/>
          </a:p>
        </p:txBody>
      </p:sp>
    </p:spTree>
    <p:extLst>
      <p:ext uri="{BB962C8B-B14F-4D97-AF65-F5344CB8AC3E}">
        <p14:creationId xmlns:p14="http://schemas.microsoft.com/office/powerpoint/2010/main" val="7746220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96684" y="485085"/>
            <a:ext cx="9628632" cy="1362113"/>
          </a:xfrm>
        </p:spPr>
        <p:txBody>
          <a:bodyPr rtlCol="0">
            <a:normAutofit/>
          </a:bodyPr>
          <a:lstStyle/>
          <a:p>
            <a:pPr rtl="0"/>
            <a:r>
              <a:rPr lang="zh-CN" altLang="en-US" sz="3600" dirty="0"/>
              <a:t>总结</a:t>
            </a:r>
          </a:p>
        </p:txBody>
      </p:sp>
      <p:sp>
        <p:nvSpPr>
          <p:cNvPr id="9" name="内容占位符 2">
            <a:extLst>
              <a:ext uri="{FF2B5EF4-FFF2-40B4-BE49-F238E27FC236}">
                <a16:creationId xmlns:a16="http://schemas.microsoft.com/office/drawing/2014/main" id="{C6AB8C57-BE6E-4260-BA47-FFE20D947AD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96684" y="2176595"/>
            <a:ext cx="10360092" cy="1307259"/>
          </a:xfrm>
        </p:spPr>
        <p:txBody>
          <a:bodyPr rtlCol="0">
            <a:normAutofit/>
          </a:bodyPr>
          <a:lstStyle/>
          <a:p>
            <a:r>
              <a:rPr lang="zh-CN" altLang="en-US" sz="2400" dirty="0"/>
              <a:t>可以通过物质质量和体积的比值来鉴别它们，这个比值成为密度。</a:t>
            </a:r>
          </a:p>
        </p:txBody>
      </p:sp>
      <p:sp>
        <p:nvSpPr>
          <p:cNvPr id="7" name="内容占位符 2">
            <a:extLst>
              <a:ext uri="{FF2B5EF4-FFF2-40B4-BE49-F238E27FC236}">
                <a16:creationId xmlns:a16="http://schemas.microsoft.com/office/drawing/2014/main" id="{53F65A3B-0886-4B13-9AEA-4BB9A623F125}"/>
              </a:ext>
            </a:extLst>
          </p:cNvPr>
          <p:cNvSpPr txBox="1">
            <a:spLocks/>
          </p:cNvSpPr>
          <p:nvPr/>
        </p:nvSpPr>
        <p:spPr>
          <a:xfrm>
            <a:off x="696684" y="4977674"/>
            <a:ext cx="8773888" cy="9504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500"/>
              </a:spcBef>
              <a:buFont typeface="Wingdings" panose="05000000000000000000" pitchFamily="2" charset="2"/>
              <a:buChar char="§"/>
              <a:defRPr sz="22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9pPr>
          </a:lstStyle>
          <a:p>
            <a:r>
              <a:rPr lang="zh-CN" altLang="en-US" sz="2400" dirty="0"/>
              <a:t>密度是物质的一种</a:t>
            </a:r>
            <a:r>
              <a:rPr lang="zh-CN" altLang="en-US" sz="2400" b="1" dirty="0">
                <a:solidFill>
                  <a:srgbClr val="DDC237"/>
                </a:solidFill>
              </a:rPr>
              <a:t>特性</a:t>
            </a:r>
            <a:r>
              <a:rPr lang="zh-CN" altLang="en-US" sz="2400" dirty="0"/>
              <a:t>，不随物质的质量和体积而改变。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内容占位符 2">
                <a:extLst>
                  <a:ext uri="{FF2B5EF4-FFF2-40B4-BE49-F238E27FC236}">
                    <a16:creationId xmlns:a16="http://schemas.microsoft.com/office/drawing/2014/main" id="{FB478018-A996-4119-BB09-BF33074770FB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696684" y="3483854"/>
                <a:ext cx="10145488" cy="1307259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/>
              </a:bodyPr>
              <a:lstStyle>
                <a:lvl1pPr marL="228600" indent="-228600" algn="l" defTabSz="914400" rtl="0" eaLnBrk="1" latinLnBrk="0" hangingPunct="1">
                  <a:lnSpc>
                    <a:spcPct val="100000"/>
                  </a:lnSpc>
                  <a:spcBef>
                    <a:spcPts val="1500"/>
                  </a:spcBef>
                  <a:buFont typeface="Wingdings" panose="05000000000000000000" pitchFamily="2" charset="2"/>
                  <a:buChar char="§"/>
                  <a:defRPr sz="2200" kern="12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100000"/>
                  </a:lnSpc>
                  <a:spcBef>
                    <a:spcPts val="300"/>
                  </a:spcBef>
                  <a:buFont typeface="Wingdings" panose="05000000000000000000" pitchFamily="2" charset="2"/>
                  <a:buChar char="§"/>
                  <a:defRPr sz="2000" kern="12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100000"/>
                  </a:lnSpc>
                  <a:spcBef>
                    <a:spcPts val="3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100000"/>
                  </a:lnSpc>
                  <a:spcBef>
                    <a:spcPts val="0"/>
                  </a:spcBef>
                  <a:buFont typeface="Wingdings" panose="05000000000000000000" pitchFamily="2" charset="2"/>
                  <a:buChar char="§"/>
                  <a:defRPr sz="1600" kern="12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100000"/>
                  </a:lnSpc>
                  <a:spcBef>
                    <a:spcPts val="0"/>
                  </a:spcBef>
                  <a:buFont typeface="Wingdings" panose="05000000000000000000" pitchFamily="2" charset="2"/>
                  <a:buChar char="§"/>
                  <a:defRPr sz="1600" kern="12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100000"/>
                  </a:lnSpc>
                  <a:spcBef>
                    <a:spcPts val="0"/>
                  </a:spcBef>
                  <a:buFont typeface="Wingdings" panose="05000000000000000000" pitchFamily="2" charset="2"/>
                  <a:buChar char="§"/>
                  <a:defRPr sz="1600" kern="12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100000"/>
                  </a:lnSpc>
                  <a:spcBef>
                    <a:spcPts val="0"/>
                  </a:spcBef>
                  <a:buFont typeface="Wingdings" panose="05000000000000000000" pitchFamily="2" charset="2"/>
                  <a:buChar char="§"/>
                  <a:defRPr sz="1600" kern="12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100000"/>
                  </a:lnSpc>
                  <a:spcBef>
                    <a:spcPts val="0"/>
                  </a:spcBef>
                  <a:buFont typeface="Wingdings" panose="05000000000000000000" pitchFamily="2" charset="2"/>
                  <a:buChar char="§"/>
                  <a:defRPr sz="1600" kern="12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100000"/>
                  </a:lnSpc>
                  <a:spcBef>
                    <a:spcPts val="0"/>
                  </a:spcBef>
                  <a:buFont typeface="Wingdings" panose="05000000000000000000" pitchFamily="2" charset="2"/>
                  <a:buChar char="§"/>
                  <a:defRPr sz="1600" kern="12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lvl9pPr>
              </a:lstStyle>
              <a:p>
                <a:r>
                  <a:rPr lang="zh-CN" altLang="en-US" sz="2400" dirty="0"/>
                  <a:t>密度的符号为 </a:t>
                </a:r>
                <a:r>
                  <a:rPr lang="zh-CN" altLang="en-US" sz="3200" b="1" i="1" dirty="0">
                    <a:solidFill>
                      <a:srgbClr val="DDC237"/>
                    </a:solidFill>
                  </a:rPr>
                  <a:t>ρ</a:t>
                </a:r>
                <a:r>
                  <a:rPr lang="zh-CN" altLang="en-US" sz="2400" dirty="0"/>
                  <a:t>；公式：</a:t>
                </a:r>
                <a14:m>
                  <m:oMath xmlns:m="http://schemas.openxmlformats.org/officeDocument/2006/math">
                    <m:r>
                      <a:rPr lang="zh-CN" altLang="en-US" sz="3200" smtClean="0">
                        <a:solidFill>
                          <a:srgbClr val="DDC237"/>
                        </a:solidFill>
                        <a:latin typeface="Cambria Math" panose="02040503050406030204" pitchFamily="18" charset="0"/>
                      </a:rPr>
                      <m:t>𝝆</m:t>
                    </m:r>
                    <m:r>
                      <a:rPr lang="en-US" altLang="zh-CN" sz="3200">
                        <a:solidFill>
                          <a:srgbClr val="DDC237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altLang="zh-CN" sz="3200" i="1">
                            <a:solidFill>
                              <a:srgbClr val="DDC237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zh-CN" sz="3200">
                            <a:solidFill>
                              <a:srgbClr val="DDC237"/>
                            </a:solidFill>
                            <a:latin typeface="Cambria Math" panose="02040503050406030204" pitchFamily="18" charset="0"/>
                          </a:rPr>
                          <m:t>𝒎</m:t>
                        </m:r>
                      </m:num>
                      <m:den>
                        <m:r>
                          <a:rPr lang="en-US" altLang="zh-CN" sz="3200">
                            <a:solidFill>
                              <a:srgbClr val="DDC237"/>
                            </a:solidFill>
                            <a:latin typeface="Cambria Math" panose="02040503050406030204" pitchFamily="18" charset="0"/>
                          </a:rPr>
                          <m:t>𝑽</m:t>
                        </m:r>
                      </m:den>
                    </m:f>
                  </m:oMath>
                </a14:m>
                <a:r>
                  <a:rPr lang="zh-CN" altLang="en-US" sz="3200" dirty="0"/>
                  <a:t>，</a:t>
                </a:r>
                <a:r>
                  <a:rPr lang="zh-CN" altLang="en-US" sz="2400" dirty="0"/>
                  <a:t>单位：</a:t>
                </a:r>
                <a:r>
                  <a:rPr lang="en-US" altLang="zh-CN" sz="2400" dirty="0"/>
                  <a:t>g/cm</a:t>
                </a:r>
                <a:r>
                  <a:rPr lang="en-US" altLang="zh-CN" sz="2400" baseline="30000" dirty="0"/>
                  <a:t>3</a:t>
                </a:r>
                <a:r>
                  <a:rPr lang="zh-CN" altLang="en-US" sz="2400" dirty="0"/>
                  <a:t>和 </a:t>
                </a:r>
                <a:r>
                  <a:rPr lang="en-US" altLang="zh-CN" sz="2400" dirty="0"/>
                  <a:t>kg/m</a:t>
                </a:r>
                <a:r>
                  <a:rPr lang="en-US" altLang="zh-CN" sz="2400" baseline="30000" dirty="0"/>
                  <a:t>3</a:t>
                </a:r>
                <a:r>
                  <a:rPr lang="zh-CN" altLang="en-US" sz="2400" dirty="0"/>
                  <a:t>。</a:t>
                </a:r>
                <a:endParaRPr lang="en-US" altLang="zh-CN" sz="2400" dirty="0"/>
              </a:p>
            </p:txBody>
          </p:sp>
        </mc:Choice>
        <mc:Fallback xmlns="">
          <p:sp>
            <p:nvSpPr>
              <p:cNvPr id="8" name="内容占位符 2">
                <a:extLst>
                  <a:ext uri="{FF2B5EF4-FFF2-40B4-BE49-F238E27FC236}">
                    <a16:creationId xmlns:a16="http://schemas.microsoft.com/office/drawing/2014/main" xmlns="" xmlns:a14="http://schemas.microsoft.com/office/drawing/2010/main" id="{FB478018-A996-4119-BB09-BF33074770F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6684" y="3483854"/>
                <a:ext cx="10145488" cy="1307259"/>
              </a:xfrm>
              <a:prstGeom prst="rect">
                <a:avLst/>
              </a:prstGeom>
              <a:blipFill>
                <a:blip r:embed="rId3"/>
                <a:stretch>
                  <a:fillRect l="-781" t="-186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1608263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/>
      <p:bldP spid="8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标题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zh-CN" altLang="en-US" dirty="0"/>
              <a:t>谢谢大家！</a:t>
            </a:r>
          </a:p>
        </p:txBody>
      </p:sp>
      <p:sp>
        <p:nvSpPr>
          <p:cNvPr id="14" name="文本占位符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2407975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教育主题 16x9">
  <a:themeElements>
    <a:clrScheme name="Education">
      <a:dk1>
        <a:srgbClr val="3C4743"/>
      </a:dk1>
      <a:lt1>
        <a:srgbClr val="E5E6DA"/>
      </a:lt1>
      <a:dk2>
        <a:srgbClr val="000000"/>
      </a:dk2>
      <a:lt2>
        <a:srgbClr val="FFFFFF"/>
      </a:lt2>
      <a:accent1>
        <a:srgbClr val="DDC237"/>
      </a:accent1>
      <a:accent2>
        <a:srgbClr val="94A43E"/>
      </a:accent2>
      <a:accent3>
        <a:srgbClr val="6488A3"/>
      </a:accent3>
      <a:accent4>
        <a:srgbClr val="926E8F"/>
      </a:accent4>
      <a:accent5>
        <a:srgbClr val="96A1AA"/>
      </a:accent5>
      <a:accent6>
        <a:srgbClr val="A99E8A"/>
      </a:accent6>
      <a:hlink>
        <a:srgbClr val="6488A3"/>
      </a:hlink>
      <a:folHlink>
        <a:srgbClr val="926E8F"/>
      </a:folHlink>
    </a:clrScheme>
    <a:fontScheme name="Calibri">
      <a:majorFont>
        <a:latin typeface="Calibri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10525272_TF03462902_TF03462902" id="{46F2906C-D853-4779-85F3-12B3B02B6539}" vid="{92F8FFB8-36DF-4C86-955E-EC75BF255757}"/>
    </a:ext>
  </a:extLst>
</a:theme>
</file>

<file path=ppt/theme/theme2.xml><?xml version="1.0" encoding="utf-8"?>
<a:theme xmlns:a="http://schemas.openxmlformats.org/drawingml/2006/main" name="Office 主题">
  <a:themeElements>
    <a:clrScheme name="Education">
      <a:dk1>
        <a:srgbClr val="3C4743"/>
      </a:dk1>
      <a:lt1>
        <a:srgbClr val="E5E6DA"/>
      </a:lt1>
      <a:dk2>
        <a:srgbClr val="000000"/>
      </a:dk2>
      <a:lt2>
        <a:srgbClr val="FFFFFF"/>
      </a:lt2>
      <a:accent1>
        <a:srgbClr val="DDC237"/>
      </a:accent1>
      <a:accent2>
        <a:srgbClr val="94A43E"/>
      </a:accent2>
      <a:accent3>
        <a:srgbClr val="6488A3"/>
      </a:accent3>
      <a:accent4>
        <a:srgbClr val="926E8F"/>
      </a:accent4>
      <a:accent5>
        <a:srgbClr val="96A1AA"/>
      </a:accent5>
      <a:accent6>
        <a:srgbClr val="A99E8A"/>
      </a:accent6>
      <a:hlink>
        <a:srgbClr val="6488A3"/>
      </a:hlink>
      <a:folHlink>
        <a:srgbClr val="926E8F"/>
      </a:folHlink>
    </a:clrScheme>
    <a:fontScheme name="Calibri">
      <a:majorFont>
        <a:latin typeface="Calibri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Education">
      <a:dk1>
        <a:srgbClr val="3C4743"/>
      </a:dk1>
      <a:lt1>
        <a:srgbClr val="E5E6DA"/>
      </a:lt1>
      <a:dk2>
        <a:srgbClr val="000000"/>
      </a:dk2>
      <a:lt2>
        <a:srgbClr val="FFFFFF"/>
      </a:lt2>
      <a:accent1>
        <a:srgbClr val="DDC237"/>
      </a:accent1>
      <a:accent2>
        <a:srgbClr val="94A43E"/>
      </a:accent2>
      <a:accent3>
        <a:srgbClr val="6488A3"/>
      </a:accent3>
      <a:accent4>
        <a:srgbClr val="926E8F"/>
      </a:accent4>
      <a:accent5>
        <a:srgbClr val="96A1AA"/>
      </a:accent5>
      <a:accent6>
        <a:srgbClr val="A99E8A"/>
      </a:accent6>
      <a:hlink>
        <a:srgbClr val="6488A3"/>
      </a:hlink>
      <a:folHlink>
        <a:srgbClr val="926E8F"/>
      </a:folHlink>
    </a:clrScheme>
    <a:fontScheme name="Calibri">
      <a:majorFont>
        <a:latin typeface="Calibri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教育主题演示文稿，黑板插图设计（宽屏）</Template>
  <TotalTime>651</TotalTime>
  <Words>556</Words>
  <Application>Microsoft Office PowerPoint</Application>
  <PresentationFormat>宽屏</PresentationFormat>
  <Paragraphs>71</Paragraphs>
  <Slides>12</Slides>
  <Notes>12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12</vt:i4>
      </vt:variant>
    </vt:vector>
  </HeadingPairs>
  <TitlesOfParts>
    <vt:vector size="18" baseType="lpstr">
      <vt:lpstr>宋体</vt:lpstr>
      <vt:lpstr>微软雅黑</vt:lpstr>
      <vt:lpstr>Calibri</vt:lpstr>
      <vt:lpstr>Cambria Math</vt:lpstr>
      <vt:lpstr>Wingdings</vt:lpstr>
      <vt:lpstr>教育主题 16x9</vt:lpstr>
      <vt:lpstr>科学探究：物质的密度</vt:lpstr>
      <vt:lpstr>“这是什么物质？”</vt:lpstr>
      <vt:lpstr>“这是什么物质？”</vt:lpstr>
      <vt:lpstr>“这是什么物质？”</vt:lpstr>
      <vt:lpstr>“这是什么物质？”</vt:lpstr>
      <vt:lpstr>科学探究：物质的质量和体积的数量关系</vt:lpstr>
      <vt:lpstr>科学探究：物质的质量和体积的数量关系</vt:lpstr>
      <vt:lpstr>科学探究：物质的质量和体积的数量关系</vt:lpstr>
      <vt:lpstr>密度</vt:lpstr>
      <vt:lpstr>密度</vt:lpstr>
      <vt:lpstr>总结</vt:lpstr>
      <vt:lpstr>谢谢大家！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科学探究：物质的密度</dc:title>
  <dc:creator>Sky123.Org</dc:creator>
  <cp:lastModifiedBy>Sky123.Org</cp:lastModifiedBy>
  <cp:revision>39</cp:revision>
  <dcterms:created xsi:type="dcterms:W3CDTF">2017-11-24T02:59:20Z</dcterms:created>
  <dcterms:modified xsi:type="dcterms:W3CDTF">2017-11-27T16:06:23Z</dcterms:modified>
</cp:coreProperties>
</file>